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62" r:id="rId4"/>
    <p:sldId id="275" r:id="rId5"/>
    <p:sldId id="272" r:id="rId6"/>
    <p:sldId id="266" r:id="rId7"/>
    <p:sldId id="264" r:id="rId8"/>
    <p:sldId id="274" r:id="rId9"/>
    <p:sldId id="267" r:id="rId10"/>
    <p:sldId id="263" r:id="rId11"/>
    <p:sldId id="278" r:id="rId12"/>
    <p:sldId id="265" r:id="rId13"/>
    <p:sldId id="257" r:id="rId14"/>
    <p:sldId id="279" r:id="rId15"/>
    <p:sldId id="280" r:id="rId16"/>
    <p:sldId id="258" r:id="rId17"/>
    <p:sldId id="259" r:id="rId18"/>
    <p:sldId id="268" r:id="rId19"/>
    <p:sldId id="261" r:id="rId20"/>
    <p:sldId id="260" r:id="rId21"/>
    <p:sldId id="269" r:id="rId22"/>
    <p:sldId id="276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A4E23C-062D-4743-B0B8-A125ADC6D96F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9D546F-B26C-424B-934B-53A8AC7A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johned@aibi.ph?subject=Future%20of%20Internet%20Ministr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theappleblog.com/2010/02/12/how-to-create-an-iphone-web-app/" TargetMode="External"/><Relationship Id="rId3" Type="http://schemas.openxmlformats.org/officeDocument/2006/relationships/hyperlink" Target="http://www.utorrent.com/" TargetMode="External"/><Relationship Id="rId7" Type="http://schemas.openxmlformats.org/officeDocument/2006/relationships/hyperlink" Target="http://w3schools.com/" TargetMode="External"/><Relationship Id="rId2" Type="http://schemas.openxmlformats.org/officeDocument/2006/relationships/hyperlink" Target="http://torrentfreak.com/how-to-create-a-torren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developer.android.com/guide/index.html" TargetMode="External"/><Relationship Id="rId5" Type="http://schemas.openxmlformats.org/officeDocument/2006/relationships/hyperlink" Target="http://www.talkandroid.com/google-android-application-guide/" TargetMode="External"/><Relationship Id="rId4" Type="http://schemas.openxmlformats.org/officeDocument/2006/relationships/hyperlink" Target="http://audacity.sourceforge.net/" TargetMode="External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le.com/itunes/podcasts/" TargetMode="External"/><Relationship Id="rId13" Type="http://schemas.openxmlformats.org/officeDocument/2006/relationships/hyperlink" Target="http://www.ehow.com/how_4493894_create-youtube-channel.html" TargetMode="External"/><Relationship Id="rId3" Type="http://schemas.openxmlformats.org/officeDocument/2006/relationships/hyperlink" Target="http://en.wikipedia.org/wiki/IPTV" TargetMode="External"/><Relationship Id="rId7" Type="http://schemas.openxmlformats.org/officeDocument/2006/relationships/hyperlink" Target="http://radio.about.com/od/listentoradioonline/u/InternetRadioPath.htm" TargetMode="External"/><Relationship Id="rId12" Type="http://schemas.openxmlformats.org/officeDocument/2006/relationships/hyperlink" Target="http://www.any-video-converter.com/products/for_video_free/" TargetMode="External"/><Relationship Id="rId2" Type="http://schemas.openxmlformats.org/officeDocument/2006/relationships/hyperlink" Target="http://www.bridgeratings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ive365.com/index.live" TargetMode="External"/><Relationship Id="rId11" Type="http://schemas.openxmlformats.org/officeDocument/2006/relationships/hyperlink" Target="http://www.livestream.com/" TargetMode="External"/><Relationship Id="rId5" Type="http://schemas.openxmlformats.org/officeDocument/2006/relationships/hyperlink" Target="http://www.shoutcast.com/" TargetMode="External"/><Relationship Id="rId10" Type="http://schemas.openxmlformats.org/officeDocument/2006/relationships/hyperlink" Target="http://www.podcastalley.com/" TargetMode="External"/><Relationship Id="rId4" Type="http://schemas.openxmlformats.org/officeDocument/2006/relationships/hyperlink" Target="http://www.icecast.org/" TargetMode="External"/><Relationship Id="rId9" Type="http://schemas.openxmlformats.org/officeDocument/2006/relationships/hyperlink" Target="http://www.apple.com/itunes/podcasts/creatorfaq.html" TargetMode="External"/><Relationship Id="rId1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www.lightningsource.com/default.aspx" TargetMode="External"/><Relationship Id="rId7" Type="http://schemas.openxmlformats.org/officeDocument/2006/relationships/hyperlink" Target="http://calibre-ebook.com/" TargetMode="External"/><Relationship Id="rId2" Type="http://schemas.openxmlformats.org/officeDocument/2006/relationships/hyperlink" Target="https://www.createspace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mobipocket.com/en/downloadsoft/productdetailscreator.asp" TargetMode="External"/><Relationship Id="rId5" Type="http://schemas.openxmlformats.org/officeDocument/2006/relationships/hyperlink" Target="http://www.bookmarket.com/ondemand.htm" TargetMode="External"/><Relationship Id="rId4" Type="http://schemas.openxmlformats.org/officeDocument/2006/relationships/hyperlink" Target="http://www.xulonpress.com/index.php?lead_source=Google_PPC_Search&amp;gclid=CKz5i8mz8aMCFROkiQodQhg01A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flt.org/products/describe" TargetMode="External"/><Relationship Id="rId3" Type="http://schemas.openxmlformats.org/officeDocument/2006/relationships/hyperlink" Target="http://www.talkingcommunities.com/" TargetMode="External"/><Relationship Id="rId7" Type="http://schemas.openxmlformats.org/officeDocument/2006/relationships/hyperlink" Target="http://moodle.org/" TargetMode="External"/><Relationship Id="rId2" Type="http://schemas.openxmlformats.org/officeDocument/2006/relationships/hyperlink" Target="http://www.freeconferencecall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ebex.com/lpintl/us/sem/web_conferencing2.htm?CPM=KNC-sem&amp;TrackID=1021381&amp;semid=sba2h8nPZ_4352164826" TargetMode="External"/><Relationship Id="rId5" Type="http://schemas.openxmlformats.org/officeDocument/2006/relationships/hyperlink" Target="http://office.microsoft.com/en-us/live-meeting/" TargetMode="External"/><Relationship Id="rId4" Type="http://schemas.openxmlformats.org/officeDocument/2006/relationships/hyperlink" Target="http://www.gotomeeting.com/fec/" TargetMode="External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ebo.com/" TargetMode="External"/><Relationship Id="rId3" Type="http://schemas.openxmlformats.org/officeDocument/2006/relationships/hyperlink" Target="http://www.oovoo.com/" TargetMode="External"/><Relationship Id="rId7" Type="http://schemas.openxmlformats.org/officeDocument/2006/relationships/hyperlink" Target="http://www.miranda-im.org/" TargetMode="External"/><Relationship Id="rId12" Type="http://schemas.openxmlformats.org/officeDocument/2006/relationships/image" Target="../media/image19.png"/><Relationship Id="rId2" Type="http://schemas.openxmlformats.org/officeDocument/2006/relationships/hyperlink" Target="http://www.skype.com/intl/en-us/hom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digsby.com/" TargetMode="External"/><Relationship Id="rId11" Type="http://schemas.openxmlformats.org/officeDocument/2006/relationships/hyperlink" Target="http://sourceforge.net/projects/strongdc/" TargetMode="External"/><Relationship Id="rId5" Type="http://schemas.openxmlformats.org/officeDocument/2006/relationships/hyperlink" Target="http://www.pidgin.im/" TargetMode="External"/><Relationship Id="rId10" Type="http://schemas.openxmlformats.org/officeDocument/2006/relationships/hyperlink" Target="http://www.chat4support.com/" TargetMode="External"/><Relationship Id="rId4" Type="http://schemas.openxmlformats.org/officeDocument/2006/relationships/hyperlink" Target="http://docs.google.com/" TargetMode="External"/><Relationship Id="rId9" Type="http://schemas.openxmlformats.org/officeDocument/2006/relationships/hyperlink" Target="http://www.groupboard.com/produc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ebsite101.com/how-create-send-html-email/" TargetMode="External"/><Relationship Id="rId3" Type="http://schemas.openxmlformats.org/officeDocument/2006/relationships/hyperlink" Target="http://www.textmagic.com/app/pages/en/products/email-to-sms" TargetMode="External"/><Relationship Id="rId7" Type="http://schemas.openxmlformats.org/officeDocument/2006/relationships/hyperlink" Target="http://www.webreference.com/programming/css_html/" TargetMode="External"/><Relationship Id="rId2" Type="http://schemas.openxmlformats.org/officeDocument/2006/relationships/hyperlink" Target="http://sourceforge.net/projects/gammu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mail.about.com/od/gmailtips/qt/et_templates.htm" TargetMode="External"/><Relationship Id="rId5" Type="http://schemas.openxmlformats.org/officeDocument/2006/relationships/hyperlink" Target="http://www.mailchimp.com/welcome/?pid=GAW&amp;source=website&amp;gclid=CK_suqLY76MCFRBTagodk2c79w" TargetMode="External"/><Relationship Id="rId10" Type="http://schemas.openxmlformats.org/officeDocument/2006/relationships/image" Target="../media/image20.png"/><Relationship Id="rId4" Type="http://schemas.openxmlformats.org/officeDocument/2006/relationships/hyperlink" Target="http://www.gnu.org/software/mailman/index.html" TargetMode="External"/><Relationship Id="rId9" Type="http://schemas.openxmlformats.org/officeDocument/2006/relationships/hyperlink" Target="http://sourceforge.net/projects/pdfcreator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rvestime.org/" TargetMode="External"/><Relationship Id="rId13" Type="http://schemas.openxmlformats.org/officeDocument/2006/relationships/hyperlink" Target="http://www.faithcomesbyhearing.com/" TargetMode="External"/><Relationship Id="rId3" Type="http://schemas.openxmlformats.org/officeDocument/2006/relationships/hyperlink" Target="http://www.truecrypt.org/" TargetMode="External"/><Relationship Id="rId7" Type="http://schemas.openxmlformats.org/officeDocument/2006/relationships/hyperlink" Target="http://www.cybermissions.org/icafe/cd/" TargetMode="External"/><Relationship Id="rId12" Type="http://schemas.openxmlformats.org/officeDocument/2006/relationships/hyperlink" Target="http://www.crmf.com/" TargetMode="External"/><Relationship Id="rId2" Type="http://schemas.openxmlformats.org/officeDocument/2006/relationships/hyperlink" Target="http://www.maflt.org/products/poodl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tsp.org/" TargetMode="External"/><Relationship Id="rId11" Type="http://schemas.openxmlformats.org/officeDocument/2006/relationships/hyperlink" Target="http://www.linuxjournal.com/article/6299" TargetMode="External"/><Relationship Id="rId5" Type="http://schemas.openxmlformats.org/officeDocument/2006/relationships/hyperlink" Target="http://sourceforge.net/projects/portableapps/" TargetMode="External"/><Relationship Id="rId10" Type="http://schemas.openxmlformats.org/officeDocument/2006/relationships/hyperlink" Target="http://emailrelay.sourceforge.net/" TargetMode="External"/><Relationship Id="rId4" Type="http://schemas.openxmlformats.org/officeDocument/2006/relationships/hyperlink" Target="http://www.ehow.com/how_2298754_usb-flash-drive-using-truecrypt.html" TargetMode="External"/><Relationship Id="rId9" Type="http://schemas.openxmlformats.org/officeDocument/2006/relationships/hyperlink" Target="http://www.simplemachines.org/" TargetMode="External"/><Relationship Id="rId1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digitalopportunities@gmail.com" TargetMode="External"/><Relationship Id="rId3" Type="http://schemas.openxmlformats.org/officeDocument/2006/relationships/hyperlink" Target="http://www.globalchristians.org/" TargetMode="External"/><Relationship Id="rId7" Type="http://schemas.openxmlformats.org/officeDocument/2006/relationships/hyperlink" Target="mailto:johned@aibi.ph" TargetMode="External"/><Relationship Id="rId2" Type="http://schemas.openxmlformats.org/officeDocument/2006/relationships/hyperlink" Target="http://www.cybermissi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blicaleq.com/" TargetMode="External"/><Relationship Id="rId5" Type="http://schemas.openxmlformats.org/officeDocument/2006/relationships/hyperlink" Target="http://www.newtestamentprayer.org/" TargetMode="External"/><Relationship Id="rId4" Type="http://schemas.openxmlformats.org/officeDocument/2006/relationships/hyperlink" Target="http://www.phronema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3bnetworks.com/" TargetMode="External"/><Relationship Id="rId3" Type="http://schemas.openxmlformats.org/officeDocument/2006/relationships/hyperlink" Target="http://mobithinking.com/mobile-marketing-tools/latest-mobile-stats" TargetMode="External"/><Relationship Id="rId7" Type="http://schemas.openxmlformats.org/officeDocument/2006/relationships/hyperlink" Target="http://www.seacom.mu/index2.asp" TargetMode="External"/><Relationship Id="rId12" Type="http://schemas.openxmlformats.org/officeDocument/2006/relationships/image" Target="../media/image4.wmf"/><Relationship Id="rId2" Type="http://schemas.openxmlformats.org/officeDocument/2006/relationships/hyperlink" Target="http://www.internetworldstats.com/stat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vehackett.blogspot.com/" TargetMode="External"/><Relationship Id="rId11" Type="http://schemas.openxmlformats.org/officeDocument/2006/relationships/hyperlink" Target="http://www.cybermissions.org/icafe/cd/" TargetMode="External"/><Relationship Id="rId5" Type="http://schemas.openxmlformats.org/officeDocument/2006/relationships/hyperlink" Target="http://digital-stats.blogspot.com/2010/01/3g-penetration-rates-by-market-q2-2009.html" TargetMode="External"/><Relationship Id="rId10" Type="http://schemas.openxmlformats.org/officeDocument/2006/relationships/hyperlink" Target="http://en.wikipedia.org/wiki/Digital_Radio_Mondiale" TargetMode="External"/><Relationship Id="rId4" Type="http://schemas.openxmlformats.org/officeDocument/2006/relationships/hyperlink" Target="http://en.wikipedia.org/wiki/3G" TargetMode="External"/><Relationship Id="rId9" Type="http://schemas.openxmlformats.org/officeDocument/2006/relationships/hyperlink" Target="http://mobiledevdesign.com/tutorials/cell-phone-functions-0521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ythingusb.com/superspeed-usb.html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cellular-news.com/story/44853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ithcomesbyhearing.com/" TargetMode="External"/><Relationship Id="rId5" Type="http://schemas.openxmlformats.org/officeDocument/2006/relationships/hyperlink" Target="http://www.megavoice.com/" TargetMode="External"/><Relationship Id="rId4" Type="http://schemas.openxmlformats.org/officeDocument/2006/relationships/hyperlink" Target="http://en.wikipedia.org/wiki/Light_Pea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enginewatch.com/3630407" TargetMode="External"/><Relationship Id="rId2" Type="http://schemas.openxmlformats.org/officeDocument/2006/relationships/hyperlink" Target="http://www.internetworldstats.com/stats7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wmf"/><Relationship Id="rId5" Type="http://schemas.openxmlformats.org/officeDocument/2006/relationships/hyperlink" Target="http://www.fathomseo.com/blog/index.php/new-statistics-illustrate-local-search-optimizations-importance/" TargetMode="External"/><Relationship Id="rId4" Type="http://schemas.openxmlformats.org/officeDocument/2006/relationships/hyperlink" Target="http://www.smallbusinesssem.com/cat/statistic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web-strategist.com/blog/2010/01/19/a-collection-of-social-network-stats-for-201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Future Of Internet Ministry</a:t>
            </a:r>
            <a:br>
              <a:rPr lang="en-US" dirty="0" smtClean="0"/>
            </a:br>
            <a:r>
              <a:rPr lang="en-US" sz="2700" dirty="0" smtClean="0">
                <a:solidFill>
                  <a:srgbClr val="996600"/>
                </a:solidFill>
                <a:hlinkClick r:id="rId2"/>
              </a:rPr>
              <a:t>by John </a:t>
            </a:r>
            <a:r>
              <a:rPr lang="en-US" sz="2700" dirty="0" err="1" smtClean="0">
                <a:solidFill>
                  <a:srgbClr val="996600"/>
                </a:solidFill>
                <a:hlinkClick r:id="rId2"/>
              </a:rPr>
              <a:t>Edmiston</a:t>
            </a:r>
            <a:r>
              <a:rPr lang="en-US" sz="2700" dirty="0" smtClean="0">
                <a:solidFill>
                  <a:srgbClr val="996600"/>
                </a:solidFill>
                <a:hlinkClick r:id="rId2"/>
              </a:rPr>
              <a:t> </a:t>
            </a:r>
            <a:r>
              <a:rPr lang="en-US" sz="2700" dirty="0" smtClean="0">
                <a:solidFill>
                  <a:srgbClr val="996600"/>
                </a:solidFill>
                <a:hlinkClick r:id="rId2"/>
              </a:rPr>
              <a:t> </a:t>
            </a:r>
            <a:endParaRPr lang="en-US" sz="2700" dirty="0">
              <a:solidFill>
                <a:srgbClr val="996600"/>
              </a:solidFill>
            </a:endParaRPr>
          </a:p>
        </p:txBody>
      </p:sp>
      <p:pic>
        <p:nvPicPr>
          <p:cNvPr id="1026" name="Picture 2" descr="C:\Documents and Settings\John Edmiston\Local Settings\Temporary Internet Files\Content.IE5\KTDQFW7X\MP9004092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6580" y="2209800"/>
            <a:ext cx="4038600" cy="4038600"/>
          </a:xfrm>
          <a:prstGeom prst="rect">
            <a:avLst/>
          </a:prstGeom>
          <a:noFill/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Online Before Offline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257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Things begin ONLINE before they become OFFLINE</a:t>
            </a:r>
          </a:p>
          <a:p>
            <a:r>
              <a:rPr lang="en-US" sz="2400" dirty="0" smtClean="0"/>
              <a:t>People search online then buy locally.  The decision of what to buy (including church) is made </a:t>
            </a:r>
            <a:r>
              <a:rPr lang="en-US" sz="2400" b="1" i="1" dirty="0" smtClean="0"/>
              <a:t>on the Internet</a:t>
            </a:r>
          </a:p>
          <a:p>
            <a:r>
              <a:rPr lang="en-US" sz="2400" dirty="0" smtClean="0"/>
              <a:t>People search for a church, bible college, Christian concert online before actually attending – the process begins online</a:t>
            </a:r>
          </a:p>
          <a:p>
            <a:r>
              <a:rPr lang="en-US" sz="2400" dirty="0" smtClean="0"/>
              <a:t>Recruitment happens via Facebook and social networks </a:t>
            </a:r>
          </a:p>
          <a:p>
            <a:r>
              <a:rPr lang="en-US" sz="2400" dirty="0" smtClean="0"/>
              <a:t>Doctrinal questions &amp; answers to personal problems are now investigated online FIRST  before asking the pastor,  </a:t>
            </a:r>
          </a:p>
          <a:p>
            <a:r>
              <a:rPr lang="en-US" sz="2400" dirty="0" smtClean="0"/>
              <a:t>The Internet is no longer a tool which is used to increase offline “brick and mortar” ministries, </a:t>
            </a:r>
            <a:r>
              <a:rPr lang="en-US" sz="2400" i="1" dirty="0" smtClean="0"/>
              <a:t>instead it is the ocean in which all ministry (both online and offline) must either sink or swim.</a:t>
            </a:r>
            <a:endParaRPr lang="en-US" sz="2400" i="1" dirty="0"/>
          </a:p>
        </p:txBody>
      </p:sp>
      <p:pic>
        <p:nvPicPr>
          <p:cNvPr id="7170" name="Picture 2" descr="C:\Documents and Settings\John Edmiston\Local Settings\Temporary Internet Files\Content.IE5\KSFX44PH\MC9003356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799" y="152400"/>
            <a:ext cx="1646193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05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 smtClean="0"/>
              <a:t>Internet Experience…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066800"/>
            <a:ext cx="7391400" cy="54070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You can get saved </a:t>
            </a:r>
            <a:r>
              <a:rPr lang="en-US" dirty="0" smtClean="0"/>
              <a:t>online at a website</a:t>
            </a:r>
            <a:endParaRPr lang="en-US" dirty="0" smtClean="0"/>
          </a:p>
          <a:p>
            <a:pPr eaLnBrk="1" hangingPunct="1"/>
            <a:r>
              <a:rPr lang="en-US" dirty="0" smtClean="0"/>
              <a:t>You can get </a:t>
            </a:r>
            <a:r>
              <a:rPr lang="en-US" dirty="0" err="1" smtClean="0"/>
              <a:t>discipled</a:t>
            </a:r>
            <a:r>
              <a:rPr lang="en-US" dirty="0" smtClean="0"/>
              <a:t> online via Skype</a:t>
            </a:r>
          </a:p>
          <a:p>
            <a:pPr eaLnBrk="1" hangingPunct="1"/>
            <a:r>
              <a:rPr lang="en-US" dirty="0" smtClean="0"/>
              <a:t>Go to church online &amp; find great sermons online</a:t>
            </a:r>
          </a:p>
          <a:p>
            <a:pPr eaLnBrk="1" hangingPunct="1"/>
            <a:r>
              <a:rPr lang="en-US" dirty="0" smtClean="0"/>
              <a:t>Study and do your theological degree online</a:t>
            </a:r>
          </a:p>
          <a:p>
            <a:pPr eaLnBrk="1" hangingPunct="1"/>
            <a:r>
              <a:rPr lang="en-US" dirty="0" smtClean="0"/>
              <a:t>Meet a Christian wife/husband online</a:t>
            </a:r>
          </a:p>
          <a:p>
            <a:pPr eaLnBrk="1" hangingPunct="1"/>
            <a:r>
              <a:rPr lang="en-US" dirty="0" smtClean="0"/>
              <a:t>Get ordained online and become a Reverend</a:t>
            </a:r>
          </a:p>
          <a:p>
            <a:pPr eaLnBrk="1" hangingPunct="1"/>
            <a:r>
              <a:rPr lang="en-US" dirty="0" smtClean="0"/>
              <a:t>Start an online ministry &amp; get 501c3 status for it</a:t>
            </a:r>
          </a:p>
          <a:p>
            <a:pPr eaLnBrk="1" hangingPunct="1"/>
            <a:r>
              <a:rPr lang="en-US" dirty="0" smtClean="0"/>
              <a:t>Write a print-on-demand book and also get it on Kindle and become famous….</a:t>
            </a:r>
          </a:p>
          <a:p>
            <a:pPr eaLnBrk="1" hangingPunct="1"/>
            <a:r>
              <a:rPr lang="en-US" dirty="0" smtClean="0"/>
              <a:t>Send money to orphans in Africa by </a:t>
            </a:r>
            <a:r>
              <a:rPr lang="en-US" dirty="0" err="1" smtClean="0"/>
              <a:t>Paypal</a:t>
            </a:r>
            <a:r>
              <a:rPr lang="en-US" dirty="0" smtClean="0"/>
              <a:t> and</a:t>
            </a:r>
          </a:p>
          <a:p>
            <a:pPr eaLnBrk="1" hangingPunct="1"/>
            <a:r>
              <a:rPr lang="en-US" dirty="0" smtClean="0"/>
              <a:t>Have an online bible college and issue diplomas</a:t>
            </a:r>
          </a:p>
          <a:p>
            <a:pPr eaLnBrk="1" hangingPunct="1"/>
            <a:r>
              <a:rPr lang="en-US" b="1" dirty="0" smtClean="0"/>
              <a:t>Without ever going to a local church.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John Edmiston\Local Settings\Temporary Internet Files\Content.IE5\XR2E1POS\MP9004467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"/>
            <a:ext cx="4800600" cy="617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838200"/>
          </a:xfrm>
        </p:spPr>
        <p:txBody>
          <a:bodyPr/>
          <a:lstStyle/>
          <a:p>
            <a:r>
              <a:rPr lang="en-US" dirty="0" smtClean="0"/>
              <a:t>The Future Is DEPTH!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Internet presents deep, specialized information well and can supplement Church by tackling sensitive, personal, controversial or highly theological topics. </a:t>
            </a:r>
          </a:p>
          <a:p>
            <a:r>
              <a:rPr lang="en-US" sz="2400" dirty="0" smtClean="0"/>
              <a:t>The Internet will provide the solid content side of discipleship (Truth) while the Church provides the affective and relational / cultural context (Love / Grace)</a:t>
            </a:r>
          </a:p>
          <a:p>
            <a:r>
              <a:rPr lang="en-US" sz="2400" dirty="0" smtClean="0"/>
              <a:t>Online education for church members (say via </a:t>
            </a:r>
            <a:r>
              <a:rPr lang="en-US" sz="2400" dirty="0" err="1" smtClean="0"/>
              <a:t>Moodle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Leadership &amp; stewardship  training modules online</a:t>
            </a:r>
          </a:p>
          <a:p>
            <a:r>
              <a:rPr lang="en-US" sz="2400" dirty="0" smtClean="0"/>
              <a:t>“Ask the pastor” online forums using Simple Machines Forum</a:t>
            </a:r>
          </a:p>
          <a:p>
            <a:r>
              <a:rPr lang="en-US" sz="2400" dirty="0" smtClean="0"/>
              <a:t>Discipleship curriculum that people move through at their own pace in easy, ordered stages</a:t>
            </a:r>
          </a:p>
          <a:p>
            <a:r>
              <a:rPr lang="en-US" sz="2400" dirty="0" smtClean="0"/>
              <a:t>Specialized prayer communities online </a:t>
            </a:r>
          </a:p>
          <a:p>
            <a:r>
              <a:rPr lang="en-US" sz="2400" dirty="0" smtClean="0"/>
              <a:t>Church FAQ – the 100 most asked questions (Cain's wife etc)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914400"/>
          </a:xfrm>
        </p:spPr>
        <p:txBody>
          <a:bodyPr/>
          <a:lstStyle/>
          <a:p>
            <a:r>
              <a:rPr lang="en-US" dirty="0" smtClean="0"/>
              <a:t>Downloads For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990600"/>
            <a:ext cx="4114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Think DOWNLOADS not pages</a:t>
            </a:r>
          </a:p>
          <a:p>
            <a:r>
              <a:rPr lang="en-US" sz="2400" dirty="0" smtClean="0"/>
              <a:t>Think PRODUCTS not donations</a:t>
            </a:r>
          </a:p>
          <a:p>
            <a:r>
              <a:rPr lang="en-US" sz="2400" dirty="0" smtClean="0"/>
              <a:t>Turn articles into EBOOKS</a:t>
            </a:r>
          </a:p>
          <a:p>
            <a:r>
              <a:rPr lang="en-US" sz="2400" dirty="0" smtClean="0"/>
              <a:t>Turn blogs into MP3s / Podcasts</a:t>
            </a:r>
          </a:p>
          <a:p>
            <a:r>
              <a:rPr lang="en-US" sz="2400" dirty="0" smtClean="0"/>
              <a:t>Transfer-ability / Portability</a:t>
            </a:r>
          </a:p>
          <a:p>
            <a:r>
              <a:rPr lang="en-US" sz="2400" dirty="0" smtClean="0"/>
              <a:t>Viral / Interesting / Useful</a:t>
            </a:r>
          </a:p>
          <a:p>
            <a:r>
              <a:rPr lang="en-US" sz="2400" dirty="0" smtClean="0"/>
              <a:t>Multi-platform / Great Content</a:t>
            </a:r>
          </a:p>
          <a:p>
            <a:r>
              <a:rPr lang="en-US" sz="2400" dirty="0" smtClean="0"/>
              <a:t>Use file-sharing culture for God</a:t>
            </a:r>
          </a:p>
          <a:p>
            <a:r>
              <a:rPr lang="en-US" sz="2400" dirty="0" smtClean="0"/>
              <a:t>Follow-up a contact with a link to a download, even on FB</a:t>
            </a:r>
          </a:p>
          <a:p>
            <a:r>
              <a:rPr lang="en-US" sz="2400" dirty="0" smtClean="0"/>
              <a:t>PRC / Kindle, </a:t>
            </a:r>
            <a:r>
              <a:rPr lang="en-US" sz="2400" dirty="0" err="1" smtClean="0"/>
              <a:t>Mobi</a:t>
            </a:r>
            <a:r>
              <a:rPr lang="en-US" sz="2400" dirty="0" smtClean="0"/>
              <a:t>,  </a:t>
            </a:r>
          </a:p>
          <a:p>
            <a:r>
              <a:rPr lang="en-US" sz="2400" dirty="0" smtClean="0"/>
              <a:t>Android applications</a:t>
            </a:r>
          </a:p>
          <a:p>
            <a:r>
              <a:rPr lang="en-US" sz="2400" dirty="0" smtClean="0"/>
              <a:t>PDF,   </a:t>
            </a:r>
            <a:r>
              <a:rPr lang="en-US" sz="2400" dirty="0" err="1" smtClean="0"/>
              <a:t>PowerPoints</a:t>
            </a:r>
            <a:r>
              <a:rPr lang="en-US" sz="2400" dirty="0" smtClean="0"/>
              <a:t>, zipped HTML</a:t>
            </a:r>
          </a:p>
          <a:p>
            <a:r>
              <a:rPr lang="en-US" sz="2400" dirty="0" smtClean="0"/>
              <a:t>Torrents,  Videos</a:t>
            </a:r>
          </a:p>
          <a:p>
            <a:r>
              <a:rPr lang="en-US" sz="2400" dirty="0" smtClean="0"/>
              <a:t>Use other people’s bandwidth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675888" cy="4892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/>
              <a:t>Useful Programs</a:t>
            </a:r>
          </a:p>
          <a:p>
            <a:r>
              <a:rPr lang="en-US" sz="2400" dirty="0" smtClean="0">
                <a:hlinkClick r:id="rId2"/>
              </a:rPr>
              <a:t>How to create Torrent files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µTorrent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Audacity (for MP3 files)</a:t>
            </a: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Tutorials / Links</a:t>
            </a:r>
          </a:p>
          <a:p>
            <a:r>
              <a:rPr lang="en-US" sz="2400" dirty="0" smtClean="0">
                <a:hlinkClick r:id="rId5"/>
              </a:rPr>
              <a:t>Building Android apps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hlinkClick r:id="rId6"/>
              </a:rPr>
              <a:t>Android developers guide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W3schools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How to create an </a:t>
            </a:r>
            <a:r>
              <a:rPr lang="en-US" sz="2400" dirty="0" err="1" smtClean="0">
                <a:hlinkClick r:id="rId8"/>
              </a:rPr>
              <a:t>iPhone</a:t>
            </a:r>
            <a:r>
              <a:rPr lang="en-US" sz="2400" dirty="0" smtClean="0">
                <a:hlinkClick r:id="rId8"/>
              </a:rPr>
              <a:t> web app</a:t>
            </a:r>
            <a:endParaRPr lang="en-US" sz="2400" dirty="0"/>
          </a:p>
        </p:txBody>
      </p:sp>
      <p:pic>
        <p:nvPicPr>
          <p:cNvPr id="9218" name="Picture 2" descr="C:\Documents and Settings\John Edmiston\Local Settings\Temporary Internet Files\Content.IE5\XR2E1POS\MC900431535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0"/>
            <a:ext cx="1579907" cy="1211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153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Christian organizations are trying to create content repositories.</a:t>
            </a:r>
          </a:p>
          <a:p>
            <a:r>
              <a:rPr lang="en-US" sz="2400" dirty="0" smtClean="0"/>
              <a:t>MOAD – “Mother Of All Databases” approach</a:t>
            </a:r>
          </a:p>
          <a:p>
            <a:r>
              <a:rPr lang="en-US" sz="2400" dirty="0" smtClean="0"/>
              <a:t>“Let’s just  link all the databases together” approach</a:t>
            </a:r>
          </a:p>
          <a:p>
            <a:r>
              <a:rPr lang="en-US" sz="2400" dirty="0" smtClean="0"/>
              <a:t>Google custom Search Engine + many URLs approach</a:t>
            </a:r>
          </a:p>
          <a:p>
            <a:r>
              <a:rPr lang="en-US" sz="2400" dirty="0" smtClean="0"/>
              <a:t>Metadata</a:t>
            </a:r>
          </a:p>
          <a:p>
            <a:r>
              <a:rPr lang="en-US" sz="2400" dirty="0" err="1" smtClean="0"/>
              <a:t>Narrowdata</a:t>
            </a:r>
            <a:r>
              <a:rPr lang="en-US" sz="2400" dirty="0" smtClean="0"/>
              <a:t> only</a:t>
            </a:r>
          </a:p>
          <a:p>
            <a:r>
              <a:rPr lang="en-US" sz="2400" dirty="0" smtClean="0"/>
              <a:t>MAF-LT: Greenstone + </a:t>
            </a:r>
            <a:r>
              <a:rPr lang="en-US" sz="2400" dirty="0" err="1" smtClean="0"/>
              <a:t>Ibidum</a:t>
            </a:r>
            <a:r>
              <a:rPr lang="en-US" sz="2400" dirty="0" smtClean="0"/>
              <a:t> (metadata tagger)</a:t>
            </a:r>
          </a:p>
          <a:p>
            <a:r>
              <a:rPr lang="en-US" sz="2400" dirty="0" smtClean="0"/>
              <a:t>How secure does the repository need to be?</a:t>
            </a:r>
          </a:p>
          <a:p>
            <a:r>
              <a:rPr lang="en-US" sz="2400" dirty="0" smtClean="0"/>
              <a:t>What are the data entry requirements? Funding?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2479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lum bright="47000" contrast="-40000"/>
          </a:blip>
          <a:srcRect/>
          <a:stretch>
            <a:fillRect/>
          </a:stretch>
        </p:blipFill>
        <p:spPr bwMode="auto">
          <a:xfrm>
            <a:off x="1219200" y="1206945"/>
            <a:ext cx="7552345" cy="565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Cloud = Other People’s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BlueHost</a:t>
            </a:r>
            <a:r>
              <a:rPr lang="en-US" sz="2400" dirty="0" smtClean="0"/>
              <a:t> – unlimited bandwidth and storage for $83 per year (makes $ by law of averages)</a:t>
            </a:r>
          </a:p>
          <a:p>
            <a:r>
              <a:rPr lang="en-US" sz="2400" dirty="0" smtClean="0"/>
              <a:t>Getting lots of into back from the field – </a:t>
            </a:r>
            <a:r>
              <a:rPr lang="en-US" sz="2400" dirty="0" err="1" smtClean="0"/>
              <a:t>OpenOffice</a:t>
            </a:r>
            <a:r>
              <a:rPr lang="en-US" sz="2400" dirty="0" smtClean="0"/>
              <a:t> to a free </a:t>
            </a:r>
            <a:r>
              <a:rPr lang="en-US" sz="2400" dirty="0" err="1" smtClean="0"/>
              <a:t>W</a:t>
            </a:r>
            <a:r>
              <a:rPr lang="en-US" sz="2400" dirty="0" err="1" smtClean="0"/>
              <a:t>ordpress</a:t>
            </a:r>
            <a:r>
              <a:rPr lang="en-US" sz="2400" dirty="0" smtClean="0"/>
              <a:t> blog with one click , put blog URLs in Google Custom Search Engine of your own. Now all your testimonies / reports are searchable. Costs nothing, easy for non-techie partners to publish material and for the org. to find it. Develop multi-language teaching resources etc.</a:t>
            </a:r>
          </a:p>
          <a:p>
            <a:r>
              <a:rPr lang="en-US" sz="2400" dirty="0" smtClean="0"/>
              <a:t>Host your media on YouTube, iTunes, or whoever else will give you free space and run the media server - and just link to it!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Radio /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4114800" cy="466344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The success of </a:t>
            </a:r>
            <a:r>
              <a:rPr lang="en-US" sz="2400" dirty="0" err="1" smtClean="0"/>
              <a:t>Hulu</a:t>
            </a:r>
            <a:r>
              <a:rPr lang="en-US" sz="2400" dirty="0" smtClean="0"/>
              <a:t>, YouTube, Live 365 etc. </a:t>
            </a:r>
          </a:p>
          <a:p>
            <a:r>
              <a:rPr lang="en-US" sz="2400" dirty="0" smtClean="0"/>
              <a:t>Internet radio should equal conventional radio in Nth. America by 2016: </a:t>
            </a:r>
            <a:r>
              <a:rPr lang="en-US" sz="2400" dirty="0" smtClean="0">
                <a:hlinkClick r:id="rId2"/>
              </a:rPr>
              <a:t>stats here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IPTV </a:t>
            </a:r>
            <a:r>
              <a:rPr lang="en-US" sz="2400" dirty="0" smtClean="0"/>
              <a:t>(Internet Protocol Television) is beginning to get some traction</a:t>
            </a:r>
          </a:p>
          <a:p>
            <a:r>
              <a:rPr lang="en-US" sz="2400" dirty="0" smtClean="0"/>
              <a:t>Specialized programming is the key – offer something that generic bland local commercial radio does not offer </a:t>
            </a:r>
            <a:r>
              <a:rPr lang="en-US" sz="2400" i="1" dirty="0" smtClean="0"/>
              <a:t>but which still has fans</a:t>
            </a:r>
          </a:p>
          <a:p>
            <a:r>
              <a:rPr lang="en-US" sz="2400" dirty="0" smtClean="0"/>
              <a:t>Get listed in the specialized search engines, directories,  </a:t>
            </a:r>
            <a:r>
              <a:rPr lang="en-US" sz="2400" dirty="0" err="1" smtClean="0"/>
              <a:t>Itunes</a:t>
            </a:r>
            <a:r>
              <a:rPr lang="en-US" sz="2400" dirty="0" smtClean="0"/>
              <a:t>, YouTube etc</a:t>
            </a:r>
          </a:p>
          <a:p>
            <a:r>
              <a:rPr lang="en-US" sz="2400" dirty="0" smtClean="0"/>
              <a:t>Create a fan page on FB for your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err="1" smtClean="0">
                <a:hlinkClick r:id="rId4"/>
              </a:rPr>
              <a:t>Icecast</a:t>
            </a:r>
            <a:r>
              <a:rPr lang="en-US" sz="2400" dirty="0" smtClean="0">
                <a:hlinkClick r:id="rId4"/>
              </a:rPr>
              <a:t> </a:t>
            </a:r>
            <a:r>
              <a:rPr lang="en-US" sz="2400" dirty="0" smtClean="0"/>
              <a:t>(MP3 server software for Internet radio)</a:t>
            </a:r>
          </a:p>
          <a:p>
            <a:r>
              <a:rPr lang="en-US" sz="2400" dirty="0" err="1" smtClean="0">
                <a:hlinkClick r:id="rId5"/>
              </a:rPr>
              <a:t>Shoutcast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Live 365 </a:t>
            </a:r>
            <a:r>
              <a:rPr lang="en-US" sz="2400" dirty="0" smtClean="0"/>
              <a:t>radio stations</a:t>
            </a:r>
          </a:p>
          <a:p>
            <a:r>
              <a:rPr lang="en-US" sz="2400" dirty="0" smtClean="0">
                <a:hlinkClick r:id="rId7"/>
              </a:rPr>
              <a:t>Starting an internet radio station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iTunes podcasts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How to </a:t>
            </a:r>
            <a:r>
              <a:rPr lang="en-US" sz="2400" dirty="0" smtClean="0">
                <a:hlinkClick r:id="rId9"/>
              </a:rPr>
              <a:t>submit a podcast </a:t>
            </a:r>
            <a:r>
              <a:rPr lang="en-US" sz="2400" dirty="0" smtClean="0"/>
              <a:t>to iTunes</a:t>
            </a:r>
          </a:p>
          <a:p>
            <a:r>
              <a:rPr lang="en-US" sz="2400" dirty="0" smtClean="0">
                <a:hlinkClick r:id="rId10"/>
              </a:rPr>
              <a:t>Podcast Alley</a:t>
            </a:r>
            <a:endParaRPr lang="en-US" sz="2400" dirty="0" smtClean="0"/>
          </a:p>
          <a:p>
            <a:r>
              <a:rPr lang="en-US" sz="2400" dirty="0" smtClean="0">
                <a:hlinkClick r:id="rId11"/>
              </a:rPr>
              <a:t>Livestream.com</a:t>
            </a:r>
            <a:r>
              <a:rPr lang="en-US" sz="2400" dirty="0" smtClean="0"/>
              <a:t> (launch your own free Internet TV channel)</a:t>
            </a:r>
          </a:p>
          <a:p>
            <a:r>
              <a:rPr lang="en-US" sz="2400" dirty="0" smtClean="0">
                <a:hlinkClick r:id="rId12"/>
              </a:rPr>
              <a:t>Any Video Convertor Free</a:t>
            </a:r>
            <a:endParaRPr lang="en-US" sz="2400" dirty="0" smtClean="0"/>
          </a:p>
          <a:p>
            <a:r>
              <a:rPr lang="en-US" sz="2400" dirty="0" smtClean="0">
                <a:hlinkClick r:id="rId13"/>
              </a:rPr>
              <a:t>Creating a YouTube channel</a:t>
            </a:r>
            <a:endParaRPr lang="en-US" sz="2400" dirty="0"/>
          </a:p>
        </p:txBody>
      </p:sp>
      <p:pic>
        <p:nvPicPr>
          <p:cNvPr id="10242" name="Picture 2" descr="C:\Documents and Settings\John Edmiston\Local Settings\Temporary Internet Files\Content.IE5\S01OWWT6\MC900216684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24600" y="228600"/>
            <a:ext cx="98792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868680"/>
          </a:xfrm>
        </p:spPr>
        <p:txBody>
          <a:bodyPr>
            <a:normAutofit/>
          </a:bodyPr>
          <a:lstStyle/>
          <a:p>
            <a:r>
              <a:rPr lang="en-US" dirty="0" err="1" smtClean="0"/>
              <a:t>Ebooks</a:t>
            </a:r>
            <a:r>
              <a:rPr lang="en-US" dirty="0" smtClean="0"/>
              <a:t> &amp; P.O.D.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50292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err="1" smtClean="0"/>
              <a:t>Ebook</a:t>
            </a:r>
            <a:r>
              <a:rPr lang="en-US" sz="2400" dirty="0" smtClean="0"/>
              <a:t> sales up 200%+  in 2010 from 1.5% to 5% of market, start of take-off in adoption </a:t>
            </a:r>
            <a:r>
              <a:rPr lang="en-US" sz="2400" dirty="0" smtClean="0">
                <a:sym typeface="Wingdings"/>
              </a:rPr>
              <a:t> Next Big Thing….</a:t>
            </a:r>
            <a:endParaRPr lang="en-US" sz="2400" dirty="0" smtClean="0"/>
          </a:p>
          <a:p>
            <a:r>
              <a:rPr lang="en-US" sz="2400" dirty="0" smtClean="0"/>
              <a:t>Turn your articles into PDF file </a:t>
            </a:r>
            <a:r>
              <a:rPr lang="en-US" sz="2400" dirty="0" err="1" smtClean="0"/>
              <a:t>ebooks</a:t>
            </a:r>
            <a:r>
              <a:rPr lang="en-US" sz="2400" dirty="0" smtClean="0"/>
              <a:t> and thus into products</a:t>
            </a:r>
          </a:p>
          <a:p>
            <a:r>
              <a:rPr lang="en-US" sz="2400" dirty="0" smtClean="0"/>
              <a:t>Hard copy format via a print-on-demand publisher</a:t>
            </a:r>
          </a:p>
          <a:p>
            <a:r>
              <a:rPr lang="en-US" sz="2400" dirty="0" smtClean="0"/>
              <a:t>Order goes straight to the print-on- demand publisher who then sends the book out to the customer (as little as one copy) , you don’t have to worry about inventory, shipping etc.  Don’t have to go through mainline publisher editorial acceptance/ rejection process </a:t>
            </a:r>
          </a:p>
          <a:p>
            <a:r>
              <a:rPr lang="en-US" sz="2400" dirty="0" smtClean="0"/>
              <a:t>Often 30% author royalty</a:t>
            </a:r>
          </a:p>
          <a:p>
            <a:r>
              <a:rPr lang="en-US" sz="2400" dirty="0" smtClean="0"/>
              <a:t>Great for manuals/ textbooks/ course material/ seminars and specialized theological / missiological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0" y="2194560"/>
            <a:ext cx="2895600" cy="466344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err="1" smtClean="0">
                <a:hlinkClick r:id="rId2"/>
              </a:rPr>
              <a:t>CreateSpace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 smtClean="0"/>
              <a:t>(Amazon)</a:t>
            </a:r>
          </a:p>
          <a:p>
            <a:r>
              <a:rPr lang="en-US" sz="2400" dirty="0" smtClean="0">
                <a:hlinkClick r:id="rId3"/>
              </a:rPr>
              <a:t>Lightning Source</a:t>
            </a:r>
            <a:r>
              <a:rPr lang="en-US" sz="2400" dirty="0" smtClean="0"/>
              <a:t>  </a:t>
            </a:r>
          </a:p>
          <a:p>
            <a:r>
              <a:rPr lang="en-US" sz="2400" dirty="0" err="1" smtClean="0">
                <a:hlinkClick r:id="rId4"/>
              </a:rPr>
              <a:t>Xulon</a:t>
            </a:r>
            <a:r>
              <a:rPr lang="en-US" sz="2400" dirty="0" smtClean="0">
                <a:hlinkClick r:id="rId4"/>
              </a:rPr>
              <a:t> Press </a:t>
            </a:r>
            <a:r>
              <a:rPr lang="en-US" sz="2400" dirty="0" smtClean="0"/>
              <a:t>(Christian)</a:t>
            </a:r>
          </a:p>
          <a:p>
            <a:r>
              <a:rPr lang="en-US" sz="2400" dirty="0" smtClean="0">
                <a:hlinkClick r:id="rId5"/>
              </a:rPr>
              <a:t>List of P.O.D publishers</a:t>
            </a:r>
            <a:endParaRPr lang="en-US" sz="2400" dirty="0" smtClean="0"/>
          </a:p>
          <a:p>
            <a:r>
              <a:rPr lang="en-US" sz="2400" dirty="0" err="1" smtClean="0">
                <a:hlinkClick r:id="rId6"/>
              </a:rPr>
              <a:t>MobiPocket</a:t>
            </a:r>
            <a:r>
              <a:rPr lang="en-US" sz="2400" dirty="0" smtClean="0">
                <a:hlinkClick r:id="rId6"/>
              </a:rPr>
              <a:t> Creator</a:t>
            </a:r>
            <a:endParaRPr lang="en-US" sz="2400" dirty="0" smtClean="0"/>
          </a:p>
          <a:p>
            <a:r>
              <a:rPr lang="en-US" sz="2400" dirty="0" err="1" smtClean="0">
                <a:hlinkClick r:id="rId7"/>
              </a:rPr>
              <a:t>Calibre</a:t>
            </a:r>
            <a:r>
              <a:rPr lang="en-US" sz="2400" dirty="0" smtClean="0">
                <a:hlinkClick r:id="rId7"/>
              </a:rPr>
              <a:t> </a:t>
            </a:r>
            <a:r>
              <a:rPr lang="en-US" sz="2400" dirty="0" err="1" smtClean="0">
                <a:hlinkClick r:id="rId7"/>
              </a:rPr>
              <a:t>Ebook</a:t>
            </a:r>
            <a:r>
              <a:rPr lang="en-US" sz="2400" dirty="0" smtClean="0">
                <a:hlinkClick r:id="rId7"/>
              </a:rPr>
              <a:t> Converter</a:t>
            </a:r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0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Webinars, Conferencing &amp; 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4026408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Webinars are now a standard industry training tool and bandwidth is now sufficient for many end-users to benefit from them.</a:t>
            </a:r>
          </a:p>
          <a:p>
            <a:r>
              <a:rPr lang="en-US" sz="2400" dirty="0" smtClean="0"/>
              <a:t>Much more user-friendly and affordable</a:t>
            </a:r>
          </a:p>
          <a:p>
            <a:r>
              <a:rPr lang="en-US" sz="2400" dirty="0" smtClean="0"/>
              <a:t>Desktop sharing of files, </a:t>
            </a:r>
            <a:r>
              <a:rPr lang="en-US" sz="2400" dirty="0" err="1" smtClean="0"/>
              <a:t>PowerPoints</a:t>
            </a:r>
            <a:r>
              <a:rPr lang="en-US" sz="2400" dirty="0" smtClean="0"/>
              <a:t> etc.</a:t>
            </a:r>
          </a:p>
          <a:p>
            <a:r>
              <a:rPr lang="en-US" sz="2400" dirty="0" smtClean="0"/>
              <a:t>Huge potential for personal evangelism, discipleship, apologetics, question and answer format etc.</a:t>
            </a:r>
          </a:p>
          <a:p>
            <a:r>
              <a:rPr lang="en-US" sz="2400" dirty="0" smtClean="0"/>
              <a:t>Leadership meetings and even church board meetings!</a:t>
            </a:r>
          </a:p>
          <a:p>
            <a:r>
              <a:rPr lang="en-US" sz="2400" dirty="0" smtClean="0"/>
              <a:t>Project presentations &amp; fundraising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352800"/>
            <a:ext cx="3657600" cy="2971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hlinkClick r:id="rId2"/>
              </a:rPr>
              <a:t>Free conference calls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Talking Communities (Christian)</a:t>
            </a:r>
            <a:endParaRPr lang="en-US" sz="2400" dirty="0" smtClean="0"/>
          </a:p>
          <a:p>
            <a:r>
              <a:rPr lang="en-US" sz="2400" dirty="0" err="1" smtClean="0">
                <a:hlinkClick r:id="rId4"/>
              </a:rPr>
              <a:t>GoToMeeting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Microsoft Live Meeting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WebEx</a:t>
            </a:r>
            <a:endParaRPr lang="en-US" sz="2400" dirty="0" smtClean="0"/>
          </a:p>
          <a:p>
            <a:r>
              <a:rPr lang="en-US" sz="2400" dirty="0" err="1" smtClean="0">
                <a:hlinkClick r:id="rId7"/>
              </a:rPr>
              <a:t>Moodle</a:t>
            </a:r>
            <a:r>
              <a:rPr lang="en-US" sz="2400" dirty="0" smtClean="0"/>
              <a:t> (LMS w. </a:t>
            </a:r>
            <a:r>
              <a:rPr lang="en-US" sz="2400" dirty="0" err="1" smtClean="0"/>
              <a:t>plugins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>
                <a:hlinkClick r:id="rId8"/>
              </a:rPr>
              <a:t>DEScribe</a:t>
            </a:r>
            <a:r>
              <a:rPr lang="en-US" sz="2400" dirty="0" smtClean="0"/>
              <a:t> (simple LMS)</a:t>
            </a:r>
            <a:endParaRPr 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1371600"/>
            <a:ext cx="22955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Chatty Discipleship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950208" cy="466344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Chat/ Group Chat/ Instant messaging / Skype is becoming a preferred tool for serious discipleship issues and discussions</a:t>
            </a:r>
          </a:p>
          <a:p>
            <a:r>
              <a:rPr lang="en-US" sz="2400" dirty="0" smtClean="0"/>
              <a:t>Combine with Google docs that can be edited collaboratively as they I.M.</a:t>
            </a:r>
          </a:p>
          <a:p>
            <a:r>
              <a:rPr lang="en-US" sz="2400" dirty="0" smtClean="0"/>
              <a:t>Small group size is good for team meetings, prayer groups, discipleship groups</a:t>
            </a:r>
          </a:p>
          <a:p>
            <a:r>
              <a:rPr lang="en-US" sz="2400" dirty="0" smtClean="0"/>
              <a:t>Some debate about security but seems generally moderate to OK.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hlinkClick r:id="rId2"/>
              </a:rPr>
              <a:t>Skype</a:t>
            </a:r>
            <a:endParaRPr lang="en-US" sz="2400" dirty="0" smtClean="0"/>
          </a:p>
          <a:p>
            <a:r>
              <a:rPr lang="en-US" sz="2400" dirty="0" err="1" smtClean="0">
                <a:hlinkClick r:id="rId3"/>
              </a:rPr>
              <a:t>Oovoo</a:t>
            </a:r>
            <a:r>
              <a:rPr lang="en-US" sz="2400" dirty="0" smtClean="0"/>
              <a:t> </a:t>
            </a:r>
            <a:r>
              <a:rPr lang="en-US" sz="1900" dirty="0" smtClean="0"/>
              <a:t>(video chat)</a:t>
            </a:r>
          </a:p>
          <a:p>
            <a:r>
              <a:rPr lang="en-US" sz="2400" dirty="0" smtClean="0">
                <a:hlinkClick r:id="rId4"/>
              </a:rPr>
              <a:t>Google docs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Pidgin</a:t>
            </a:r>
            <a:r>
              <a:rPr lang="en-US" sz="2400" dirty="0" smtClean="0"/>
              <a:t> </a:t>
            </a:r>
            <a:r>
              <a:rPr lang="en-US" sz="1900" dirty="0" smtClean="0"/>
              <a:t>(Instant messaging)</a:t>
            </a:r>
          </a:p>
          <a:p>
            <a:r>
              <a:rPr lang="en-US" sz="2400" dirty="0" err="1" smtClean="0">
                <a:hlinkClick r:id="rId6"/>
              </a:rPr>
              <a:t>Digsby</a:t>
            </a:r>
            <a:r>
              <a:rPr lang="en-US" sz="2400" dirty="0" smtClean="0"/>
              <a:t> </a:t>
            </a:r>
            <a:r>
              <a:rPr lang="en-US" sz="1900" dirty="0" smtClean="0"/>
              <a:t>(I.M.)</a:t>
            </a:r>
          </a:p>
          <a:p>
            <a:r>
              <a:rPr lang="en-US" sz="2400" dirty="0" smtClean="0">
                <a:hlinkClick r:id="rId7"/>
              </a:rPr>
              <a:t>Miranda</a:t>
            </a:r>
            <a:r>
              <a:rPr lang="en-US" sz="2400" dirty="0" smtClean="0"/>
              <a:t> </a:t>
            </a:r>
            <a:r>
              <a:rPr lang="en-US" sz="1900" dirty="0" smtClean="0"/>
              <a:t>(I.M.)</a:t>
            </a:r>
          </a:p>
          <a:p>
            <a:r>
              <a:rPr lang="en-US" sz="2400" dirty="0" err="1" smtClean="0">
                <a:hlinkClick r:id="rId8"/>
              </a:rPr>
              <a:t>Meebo</a:t>
            </a:r>
            <a:r>
              <a:rPr lang="en-US" sz="2400" dirty="0" smtClean="0"/>
              <a:t> </a:t>
            </a:r>
            <a:r>
              <a:rPr lang="en-US" sz="1900" dirty="0" smtClean="0"/>
              <a:t>(web based I.M.)</a:t>
            </a:r>
          </a:p>
          <a:p>
            <a:r>
              <a:rPr lang="en-US" sz="2400" dirty="0" err="1" smtClean="0">
                <a:hlinkClick r:id="rId9"/>
              </a:rPr>
              <a:t>Groupboard</a:t>
            </a:r>
            <a:r>
              <a:rPr lang="en-US" sz="2400" dirty="0" smtClean="0"/>
              <a:t> </a:t>
            </a:r>
            <a:r>
              <a:rPr lang="en-US" sz="1900" dirty="0" smtClean="0"/>
              <a:t>(web-based free group chat plus whiteboard for your website or server)</a:t>
            </a:r>
          </a:p>
          <a:p>
            <a:r>
              <a:rPr lang="en-US" sz="2400" dirty="0" smtClean="0">
                <a:hlinkClick r:id="rId10"/>
              </a:rPr>
              <a:t>Chat4Support</a:t>
            </a:r>
            <a:r>
              <a:rPr lang="en-US" sz="2400" dirty="0" smtClean="0"/>
              <a:t> </a:t>
            </a:r>
            <a:r>
              <a:rPr lang="en-US" sz="1800" dirty="0" smtClean="0"/>
              <a:t>(commercial)</a:t>
            </a:r>
          </a:p>
          <a:p>
            <a:r>
              <a:rPr lang="en-US" sz="2400" dirty="0" err="1" smtClean="0">
                <a:hlinkClick r:id="rId11"/>
              </a:rPr>
              <a:t>StrongDC</a:t>
            </a:r>
            <a:r>
              <a:rPr lang="en-US" sz="2400" dirty="0" smtClean="0">
                <a:hlinkClick r:id="rId11"/>
              </a:rPr>
              <a:t>++</a:t>
            </a:r>
            <a:r>
              <a:rPr lang="en-US" sz="2400" dirty="0" smtClean="0"/>
              <a:t> </a:t>
            </a:r>
            <a:r>
              <a:rPr lang="en-US" sz="1800" dirty="0" smtClean="0"/>
              <a:t>(live chat + files)</a:t>
            </a:r>
          </a:p>
          <a:p>
            <a:endParaRPr lang="en-US" sz="19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1800" y="228600"/>
            <a:ext cx="1905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Changes….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Internet has moved from computers to “devices”</a:t>
            </a:r>
          </a:p>
          <a:p>
            <a:r>
              <a:rPr lang="en-US" sz="2400" dirty="0" smtClean="0"/>
              <a:t>People want to “own” content not just read it.</a:t>
            </a:r>
          </a:p>
          <a:p>
            <a:r>
              <a:rPr lang="en-US" sz="2400" dirty="0" smtClean="0"/>
              <a:t>Billions entering from the developing world</a:t>
            </a:r>
          </a:p>
          <a:p>
            <a:r>
              <a:rPr lang="en-US" sz="2400" dirty="0" smtClean="0"/>
              <a:t>Niches:  Languages, cultures, local searches, zip codes</a:t>
            </a:r>
          </a:p>
          <a:p>
            <a:r>
              <a:rPr lang="en-US" sz="2400" dirty="0" smtClean="0"/>
              <a:t>Still many low-tech areas / people </a:t>
            </a:r>
            <a:r>
              <a:rPr lang="en-US" sz="2800" dirty="0" smtClean="0">
                <a:sym typeface="Symbol"/>
              </a:rPr>
              <a:t></a:t>
            </a:r>
            <a:r>
              <a:rPr lang="en-US" sz="2400" dirty="0" smtClean="0">
                <a:sym typeface="Symbol"/>
              </a:rPr>
              <a:t> simplicity</a:t>
            </a:r>
            <a:endParaRPr lang="en-US" sz="2400" dirty="0" smtClean="0"/>
          </a:p>
          <a:p>
            <a:r>
              <a:rPr lang="en-US" sz="2400" dirty="0" smtClean="0"/>
              <a:t>Validation online comes before interaction offline</a:t>
            </a:r>
          </a:p>
          <a:p>
            <a:r>
              <a:rPr lang="en-US" sz="2400" dirty="0" smtClean="0"/>
              <a:t>Everything will begin online! (Even offline ministry)</a:t>
            </a:r>
          </a:p>
          <a:p>
            <a:r>
              <a:rPr lang="en-US" sz="2400" dirty="0" smtClean="0"/>
              <a:t>Social networks integrated with everything online and offline to create a vast pool of opinion and “mood”</a:t>
            </a:r>
          </a:p>
          <a:p>
            <a:r>
              <a:rPr lang="en-US" sz="2400" dirty="0" smtClean="0"/>
              <a:t>Information online,  relationships offline</a:t>
            </a:r>
          </a:p>
          <a:p>
            <a:r>
              <a:rPr lang="en-US" sz="2400" dirty="0" smtClean="0"/>
              <a:t>Discipleship via real-time interaction / chat</a:t>
            </a:r>
          </a:p>
        </p:txBody>
      </p:sp>
      <p:pic>
        <p:nvPicPr>
          <p:cNvPr id="1026" name="Picture 2" descr="C:\Documents and Settings\John Edmiston\Local Settings\Temporary Internet Files\Content.IE5\XR2E1POS\MC9000787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1697551" cy="151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Email &amp; SMS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4026408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Most of the Next Billion will start by using: a) email and </a:t>
            </a:r>
            <a:br>
              <a:rPr lang="en-US" sz="2400" dirty="0" smtClean="0"/>
            </a:br>
            <a:r>
              <a:rPr lang="en-US" sz="2400" dirty="0" smtClean="0"/>
              <a:t>b) SMS text especially on </a:t>
            </a:r>
            <a:r>
              <a:rPr lang="en-US" sz="2400" dirty="0" err="1" smtClean="0"/>
              <a:t>smartphones</a:t>
            </a:r>
            <a:r>
              <a:rPr lang="en-US" sz="2400" dirty="0" smtClean="0"/>
              <a:t> at least until the web surfing experience improves. </a:t>
            </a:r>
          </a:p>
          <a:p>
            <a:r>
              <a:rPr lang="en-US" sz="2400" dirty="0" smtClean="0"/>
              <a:t>We must move from the known to the unknown and deliver solutions that they can intuitively use (at first)</a:t>
            </a:r>
          </a:p>
          <a:p>
            <a:r>
              <a:rPr lang="en-US" sz="2400" dirty="0" smtClean="0"/>
              <a:t>A revival of simple email based solutions </a:t>
            </a:r>
            <a:r>
              <a:rPr lang="en-US" sz="2400" dirty="0" err="1" smtClean="0"/>
              <a:t>e.g</a:t>
            </a:r>
            <a:r>
              <a:rPr lang="en-US" sz="2400" dirty="0" smtClean="0"/>
              <a:t> email based distance education (e.g. 1990s)</a:t>
            </a:r>
          </a:p>
          <a:p>
            <a:r>
              <a:rPr lang="en-US" sz="2400" dirty="0" smtClean="0"/>
              <a:t>Email to text (and vice versa) as a follow-up tool</a:t>
            </a:r>
          </a:p>
          <a:p>
            <a:r>
              <a:rPr lang="en-US" sz="2400" dirty="0" err="1" smtClean="0"/>
              <a:t>Egroups</a:t>
            </a:r>
            <a:r>
              <a:rPr lang="en-US" sz="2400" dirty="0" smtClean="0"/>
              <a:t> / lists / discussions</a:t>
            </a:r>
          </a:p>
          <a:p>
            <a:r>
              <a:rPr lang="en-US" sz="2400" dirty="0" smtClean="0"/>
              <a:t>PDF &amp; HTML attachments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6576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 smtClean="0">
                <a:hlinkClick r:id="rId2"/>
              </a:rPr>
              <a:t>Gammu</a:t>
            </a:r>
            <a:r>
              <a:rPr lang="en-US" sz="2000" dirty="0" smtClean="0">
                <a:hlinkClick r:id="rId2"/>
              </a:rPr>
              <a:t> SMS gateway </a:t>
            </a:r>
            <a:r>
              <a:rPr lang="en-US" sz="2000" dirty="0" smtClean="0"/>
              <a:t>(free)</a:t>
            </a:r>
          </a:p>
          <a:p>
            <a:r>
              <a:rPr lang="en-US" sz="2000" dirty="0" smtClean="0">
                <a:hlinkClick r:id="rId3"/>
              </a:rPr>
              <a:t>Text Magic</a:t>
            </a:r>
            <a:r>
              <a:rPr lang="en-US" sz="2000" dirty="0" smtClean="0"/>
              <a:t> (email to SMS)</a:t>
            </a:r>
          </a:p>
          <a:p>
            <a:r>
              <a:rPr lang="en-US" sz="2000" dirty="0" smtClean="0">
                <a:hlinkClick r:id="rId4"/>
              </a:rPr>
              <a:t>Mailman</a:t>
            </a:r>
            <a:r>
              <a:rPr lang="en-US" sz="2000" dirty="0" smtClean="0"/>
              <a:t> (email list manager)</a:t>
            </a:r>
          </a:p>
          <a:p>
            <a:r>
              <a:rPr lang="en-US" sz="2000" dirty="0" smtClean="0">
                <a:hlinkClick r:id="rId5"/>
              </a:rPr>
              <a:t>MailChimp.com</a:t>
            </a:r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Email templates in Gmail</a:t>
            </a:r>
            <a:endParaRPr lang="en-US" sz="2000" dirty="0" smtClean="0"/>
          </a:p>
          <a:p>
            <a:r>
              <a:rPr lang="en-US" sz="2000" dirty="0" smtClean="0">
                <a:hlinkClick r:id="rId7"/>
              </a:rPr>
              <a:t>HTML Emails with CSS</a:t>
            </a:r>
            <a:r>
              <a:rPr lang="en-US" sz="2000" dirty="0" smtClean="0"/>
              <a:t>  </a:t>
            </a:r>
          </a:p>
          <a:p>
            <a:r>
              <a:rPr lang="en-US" sz="2000" dirty="0" smtClean="0">
                <a:hlinkClick r:id="rId8"/>
              </a:rPr>
              <a:t>Creating HTML email</a:t>
            </a:r>
            <a:r>
              <a:rPr lang="en-US" sz="2000" dirty="0" smtClean="0"/>
              <a:t>  </a:t>
            </a:r>
          </a:p>
          <a:p>
            <a:r>
              <a:rPr lang="en-US" sz="2000" dirty="0" smtClean="0">
                <a:hlinkClick r:id="rId9"/>
              </a:rPr>
              <a:t>PDF Creator</a:t>
            </a:r>
            <a:endParaRPr lang="en-US" sz="2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228600"/>
            <a:ext cx="19050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“Last Mile Technologies”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4660392" cy="466344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Encrypted USB drives and SD cards</a:t>
            </a:r>
          </a:p>
          <a:p>
            <a:r>
              <a:rPr lang="en-US" sz="2400" dirty="0" smtClean="0"/>
              <a:t>Internet on an intranet, rig up a couple of 1.5 Tb HDD containing a mini-Internet / document library to a server in a computer center</a:t>
            </a:r>
          </a:p>
          <a:p>
            <a:r>
              <a:rPr lang="en-US" sz="2400" dirty="0" smtClean="0"/>
              <a:t>Thin clients in a computer center running via LTSP</a:t>
            </a:r>
          </a:p>
          <a:p>
            <a:r>
              <a:rPr lang="en-US" sz="2400" dirty="0" smtClean="0"/>
              <a:t>Store and forward email via ham radio (HF radio)</a:t>
            </a:r>
          </a:p>
          <a:p>
            <a:r>
              <a:rPr lang="en-US" sz="2400" dirty="0" smtClean="0"/>
              <a:t>Asynchronous technologies – lists, discussion boards, </a:t>
            </a:r>
            <a:r>
              <a:rPr lang="en-US" sz="2400" dirty="0" err="1" smtClean="0"/>
              <a:t>SimpleMachines</a:t>
            </a:r>
            <a:endParaRPr lang="en-US" sz="2400" dirty="0" smtClean="0"/>
          </a:p>
          <a:p>
            <a:r>
              <a:rPr lang="en-US" sz="2400" dirty="0" smtClean="0"/>
              <a:t>Poodle – portable </a:t>
            </a:r>
            <a:r>
              <a:rPr lang="en-US" sz="2400" dirty="0" err="1" smtClean="0"/>
              <a:t>moodle</a:t>
            </a:r>
            <a:r>
              <a:rPr lang="en-US" sz="2400" dirty="0" smtClean="0"/>
              <a:t> and other portable apps</a:t>
            </a:r>
          </a:p>
          <a:p>
            <a:r>
              <a:rPr lang="en-US" sz="2400" dirty="0" smtClean="0"/>
              <a:t>Harvestime “bible college in a box” - instant institute.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524000"/>
            <a:ext cx="3505200" cy="4663440"/>
          </a:xfrm>
        </p:spPr>
        <p:txBody>
          <a:bodyPr>
            <a:normAutofit fontScale="85000" lnSpcReduction="10000"/>
          </a:bodyPr>
          <a:lstStyle/>
          <a:p>
            <a:r>
              <a:rPr lang="en-US" sz="1900" dirty="0" smtClean="0">
                <a:hlinkClick r:id="rId2"/>
              </a:rPr>
              <a:t>Poodle</a:t>
            </a:r>
            <a:endParaRPr lang="en-US" sz="1900" dirty="0" smtClean="0"/>
          </a:p>
          <a:p>
            <a:r>
              <a:rPr lang="en-US" sz="1900" dirty="0" smtClean="0">
                <a:hlinkClick r:id="rId3"/>
              </a:rPr>
              <a:t>TrueCrypt</a:t>
            </a:r>
            <a:r>
              <a:rPr lang="en-US" sz="1900" dirty="0" smtClean="0"/>
              <a:t>  </a:t>
            </a:r>
            <a:r>
              <a:rPr lang="en-US" sz="1900" dirty="0" smtClean="0">
                <a:hlinkClick r:id="rId4"/>
              </a:rPr>
              <a:t>USB encryption</a:t>
            </a:r>
            <a:endParaRPr lang="en-US" sz="1900" dirty="0" smtClean="0"/>
          </a:p>
          <a:p>
            <a:r>
              <a:rPr lang="en-US" sz="1900" dirty="0" smtClean="0">
                <a:hlinkClick r:id="rId2"/>
              </a:rPr>
              <a:t>MAF products</a:t>
            </a:r>
            <a:endParaRPr lang="en-US" sz="1900" dirty="0" smtClean="0"/>
          </a:p>
          <a:p>
            <a:r>
              <a:rPr lang="en-US" sz="1900" dirty="0" smtClean="0">
                <a:hlinkClick r:id="rId5"/>
              </a:rPr>
              <a:t>PortableApps.com</a:t>
            </a:r>
            <a:endParaRPr lang="en-US" sz="1900" dirty="0" smtClean="0"/>
          </a:p>
          <a:p>
            <a:r>
              <a:rPr lang="en-US" sz="1900" dirty="0" smtClean="0">
                <a:hlinkClick r:id="rId6"/>
              </a:rPr>
              <a:t>LTSP</a:t>
            </a:r>
            <a:endParaRPr lang="en-US" sz="1900" dirty="0" smtClean="0"/>
          </a:p>
          <a:p>
            <a:r>
              <a:rPr lang="en-US" sz="1900" dirty="0" smtClean="0">
                <a:hlinkClick r:id="rId7"/>
              </a:rPr>
              <a:t>Thin client icafes</a:t>
            </a:r>
            <a:endParaRPr lang="en-US" sz="1900" dirty="0" smtClean="0"/>
          </a:p>
          <a:p>
            <a:r>
              <a:rPr lang="en-US" sz="1900" dirty="0" smtClean="0">
                <a:hlinkClick r:id="rId8"/>
              </a:rPr>
              <a:t>Harvestime</a:t>
            </a:r>
            <a:r>
              <a:rPr lang="en-US" sz="1900" dirty="0" smtClean="0"/>
              <a:t> (2 yr bible college)</a:t>
            </a:r>
          </a:p>
          <a:p>
            <a:r>
              <a:rPr lang="en-US" sz="1900" dirty="0" smtClean="0">
                <a:hlinkClick r:id="rId9"/>
              </a:rPr>
              <a:t>Simple Machines Forum</a:t>
            </a:r>
            <a:endParaRPr lang="en-US" sz="1900" dirty="0" smtClean="0"/>
          </a:p>
          <a:p>
            <a:r>
              <a:rPr lang="en-US" sz="1900" dirty="0" smtClean="0">
                <a:hlinkClick r:id="rId10"/>
              </a:rPr>
              <a:t>Email Relay</a:t>
            </a:r>
            <a:endParaRPr lang="en-US" sz="1900" dirty="0" smtClean="0"/>
          </a:p>
          <a:p>
            <a:r>
              <a:rPr lang="en-US" sz="1900" dirty="0" smtClean="0">
                <a:hlinkClick r:id="rId11"/>
              </a:rPr>
              <a:t>Store and forward email via HF</a:t>
            </a:r>
            <a:endParaRPr lang="en-US" sz="1900" dirty="0" smtClean="0"/>
          </a:p>
          <a:p>
            <a:r>
              <a:rPr lang="en-US" sz="1900" dirty="0" smtClean="0">
                <a:hlinkClick r:id="rId12"/>
              </a:rPr>
              <a:t>CRMF (Papua New Guinea)</a:t>
            </a:r>
            <a:endParaRPr lang="en-US" sz="1900" dirty="0" smtClean="0"/>
          </a:p>
          <a:p>
            <a:r>
              <a:rPr lang="en-US" sz="1900" dirty="0" smtClean="0">
                <a:hlinkClick r:id="rId13"/>
              </a:rPr>
              <a:t>Faith Comes by Hearing</a:t>
            </a:r>
            <a:endParaRPr lang="en-US" sz="19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34200" y="152400"/>
            <a:ext cx="2009775" cy="133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219200"/>
            <a:ext cx="7479792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Which platforms can we be on and excel in?  </a:t>
            </a:r>
            <a:br>
              <a:rPr lang="en-US" sz="2400" dirty="0" smtClean="0"/>
            </a:br>
            <a:r>
              <a:rPr lang="en-US" sz="2400" dirty="0" smtClean="0"/>
              <a:t>(web, mobile, internet radio, IPTV…)</a:t>
            </a:r>
          </a:p>
          <a:p>
            <a:r>
              <a:rPr lang="en-US" sz="2400" dirty="0" smtClean="0"/>
              <a:t>What devices can we be on? Which formats?</a:t>
            </a:r>
          </a:p>
          <a:p>
            <a:r>
              <a:rPr lang="en-US" sz="2400" dirty="0" smtClean="0"/>
              <a:t>What languages can we be in?</a:t>
            </a:r>
          </a:p>
          <a:p>
            <a:r>
              <a:rPr lang="en-US" sz="2400" dirty="0" smtClean="0"/>
              <a:t>Which niches can we occupy?</a:t>
            </a:r>
          </a:p>
          <a:p>
            <a:r>
              <a:rPr lang="en-US" sz="2400" dirty="0" smtClean="0"/>
              <a:t>How can we reach the billions of new users? </a:t>
            </a:r>
          </a:p>
          <a:p>
            <a:r>
              <a:rPr lang="en-US" sz="2400" dirty="0" smtClean="0"/>
              <a:t>How can we create simple, positive, un-confusing user experiences and give world-class real-time support?</a:t>
            </a:r>
          </a:p>
          <a:p>
            <a:r>
              <a:rPr lang="en-US" sz="2400" dirty="0" smtClean="0"/>
              <a:t>Which social networks should we be part of?</a:t>
            </a:r>
          </a:p>
          <a:p>
            <a:r>
              <a:rPr lang="en-US" sz="2400" dirty="0" smtClean="0"/>
              <a:t>How can we “amaze” these social networks?</a:t>
            </a:r>
          </a:p>
          <a:p>
            <a:r>
              <a:rPr lang="en-US" sz="2400" dirty="0" smtClean="0"/>
              <a:t>What are our downloads / products?</a:t>
            </a:r>
          </a:p>
          <a:p>
            <a:r>
              <a:rPr lang="en-US" sz="2400" dirty="0" smtClean="0"/>
              <a:t>Where are our discipleship conversations happening?</a:t>
            </a:r>
          </a:p>
          <a:p>
            <a:r>
              <a:rPr lang="en-US" sz="2400" dirty="0" smtClean="0"/>
              <a:t>How can we multiply / leverage our very best content?</a:t>
            </a:r>
          </a:p>
          <a:p>
            <a:r>
              <a:rPr lang="en-US" sz="2400" dirty="0" smtClean="0"/>
              <a:t>Who are we leaving out?  (That we can reasonably include...)</a:t>
            </a:r>
            <a:endParaRPr lang="en-US" sz="2400" dirty="0"/>
          </a:p>
        </p:txBody>
      </p:sp>
      <p:pic>
        <p:nvPicPr>
          <p:cNvPr id="19458" name="Picture 2" descr="C:\Documents and Settings\John Edmiston\Local Settings\Temporary Internet Files\Content.IE5\KTDQFW7X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Cybermissions</a:t>
            </a:r>
            <a:endParaRPr lang="en-US" dirty="0" smtClean="0"/>
          </a:p>
          <a:p>
            <a:r>
              <a:rPr lang="en-US" sz="2400" dirty="0" smtClean="0"/>
              <a:t>John </a:t>
            </a:r>
            <a:r>
              <a:rPr lang="en-US" sz="2400" dirty="0" err="1" smtClean="0"/>
              <a:t>Edmiston</a:t>
            </a:r>
            <a:r>
              <a:rPr lang="en-US" sz="2400" dirty="0" smtClean="0"/>
              <a:t> (Chairman/CEO)</a:t>
            </a:r>
          </a:p>
          <a:p>
            <a:r>
              <a:rPr lang="en-US" sz="2400" dirty="0" smtClean="0">
                <a:hlinkClick r:id="rId2"/>
              </a:rPr>
              <a:t>www.cybermissions.org</a:t>
            </a:r>
            <a:r>
              <a:rPr lang="en-US" sz="2400" dirty="0" smtClean="0"/>
              <a:t> (Internet evangelism etc)</a:t>
            </a:r>
          </a:p>
          <a:p>
            <a:r>
              <a:rPr lang="en-US" sz="2400" dirty="0" smtClean="0">
                <a:hlinkClick r:id="rId3"/>
              </a:rPr>
              <a:t>www.globalchristians.org</a:t>
            </a:r>
            <a:r>
              <a:rPr lang="en-US" sz="2400" dirty="0" smtClean="0"/>
              <a:t> (bible training)</a:t>
            </a:r>
          </a:p>
          <a:p>
            <a:r>
              <a:rPr lang="en-US" sz="2400" dirty="0" smtClean="0">
                <a:hlinkClick r:id="rId4"/>
              </a:rPr>
              <a:t>www.phronema.org</a:t>
            </a:r>
            <a:r>
              <a:rPr lang="en-US" sz="2400" dirty="0" smtClean="0"/>
              <a:t> (search engines)</a:t>
            </a:r>
          </a:p>
          <a:p>
            <a:r>
              <a:rPr lang="en-US" sz="2400" dirty="0" smtClean="0">
                <a:hlinkClick r:id="rId5"/>
              </a:rPr>
              <a:t>www.newtestamentprayer.org</a:t>
            </a:r>
            <a:r>
              <a:rPr lang="en-US" sz="2400" dirty="0" smtClean="0"/>
              <a:t> (prayer)</a:t>
            </a:r>
          </a:p>
          <a:p>
            <a:r>
              <a:rPr lang="en-US" sz="2400" dirty="0" smtClean="0">
                <a:hlinkClick r:id="rId6"/>
              </a:rPr>
              <a:t>www.biblicaleq.com</a:t>
            </a:r>
            <a:r>
              <a:rPr lang="en-US" sz="2400" dirty="0" smtClean="0"/>
              <a:t> (counseling)</a:t>
            </a:r>
          </a:p>
          <a:p>
            <a:r>
              <a:rPr lang="en-US" sz="2400" dirty="0" smtClean="0"/>
              <a:t>Based in Carson CA</a:t>
            </a:r>
          </a:p>
          <a:p>
            <a:r>
              <a:rPr lang="en-US" sz="2400" dirty="0" smtClean="0">
                <a:hlinkClick r:id="rId7"/>
              </a:rPr>
              <a:t>johned@aibi.ph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digitalopportunities@gmail.com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020762"/>
          </a:xfrm>
        </p:spPr>
        <p:txBody>
          <a:bodyPr/>
          <a:lstStyle/>
          <a:p>
            <a:r>
              <a:rPr lang="en-US" dirty="0" smtClean="0"/>
              <a:t>The Immediate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Currently </a:t>
            </a:r>
            <a:r>
              <a:rPr lang="en-US" sz="2000" dirty="0" smtClean="0">
                <a:hlinkClick r:id="rId2"/>
              </a:rPr>
              <a:t>1.97 billion Internet user</a:t>
            </a:r>
            <a:r>
              <a:rPr lang="en-US" sz="2000" dirty="0" smtClean="0"/>
              <a:t>s and about </a:t>
            </a:r>
            <a:r>
              <a:rPr lang="en-US" sz="2000" dirty="0" smtClean="0">
                <a:hlinkClick r:id="rId3"/>
              </a:rPr>
              <a:t>5 billion </a:t>
            </a:r>
            <a:r>
              <a:rPr lang="en-US" sz="2000" dirty="0" smtClean="0"/>
              <a:t>mobile phone subscribers and increasing </a:t>
            </a:r>
            <a:r>
              <a:rPr lang="en-US" sz="2000" dirty="0" smtClean="0">
                <a:hlinkClick r:id="rId4"/>
              </a:rPr>
              <a:t>3G</a:t>
            </a:r>
            <a:r>
              <a:rPr lang="en-US" sz="2000" dirty="0" smtClean="0"/>
              <a:t> penetration ranging between </a:t>
            </a:r>
            <a:r>
              <a:rPr lang="en-US" sz="2000" dirty="0" smtClean="0">
                <a:hlinkClick r:id="rId5"/>
              </a:rPr>
              <a:t>87% (Japan) to 4% (Philippines) </a:t>
            </a:r>
            <a:endParaRPr lang="en-US" sz="2000" dirty="0" smtClean="0"/>
          </a:p>
          <a:p>
            <a:r>
              <a:rPr lang="en-US" sz="2000" dirty="0" smtClean="0"/>
              <a:t>Almost universal coverage by 2015 mostly on </a:t>
            </a:r>
            <a:r>
              <a:rPr lang="en-US" sz="2000" dirty="0" smtClean="0">
                <a:hlinkClick r:id="rId6"/>
              </a:rPr>
              <a:t>mobile devices</a:t>
            </a:r>
            <a:endParaRPr lang="en-US" sz="2000" dirty="0" smtClean="0"/>
          </a:p>
          <a:p>
            <a:r>
              <a:rPr lang="en-US" sz="2000" dirty="0" smtClean="0"/>
              <a:t>Africa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will open up as </a:t>
            </a:r>
            <a:r>
              <a:rPr lang="en-US" sz="2000" dirty="0" smtClean="0">
                <a:hlinkClick r:id="rId7"/>
              </a:rPr>
              <a:t>fiber-optic cable is rolled out</a:t>
            </a:r>
            <a:r>
              <a:rPr lang="en-US" sz="2000" dirty="0" smtClean="0"/>
              <a:t> and French &amp; Arabic sites will grow greatly </a:t>
            </a:r>
          </a:p>
          <a:p>
            <a:r>
              <a:rPr lang="en-US" sz="2000" dirty="0" smtClean="0"/>
              <a:t>1  billion plus “Internet new users” to come online as 3G rolls out and as connectivity efforts such as </a:t>
            </a:r>
            <a:r>
              <a:rPr lang="en-US" sz="2000" dirty="0" smtClean="0">
                <a:hlinkClick r:id="rId8"/>
              </a:rPr>
              <a:t>O3B</a:t>
            </a:r>
            <a:r>
              <a:rPr lang="en-US" sz="2000" dirty="0" smtClean="0"/>
              <a:t> take effect. </a:t>
            </a:r>
          </a:p>
          <a:p>
            <a:r>
              <a:rPr lang="en-US" sz="2000" dirty="0" smtClean="0">
                <a:hlinkClick r:id="rId9"/>
              </a:rPr>
              <a:t>FM and even short-wave radio chips </a:t>
            </a:r>
            <a:r>
              <a:rPr lang="en-US" sz="2000" dirty="0" smtClean="0"/>
              <a:t>in mobile phones may lead to a resurgence of short-wave radio (which is largely in Christian hands) on mobile devices. </a:t>
            </a:r>
            <a:r>
              <a:rPr lang="en-US" sz="2000" dirty="0" smtClean="0">
                <a:hlinkClick r:id="rId10"/>
              </a:rPr>
              <a:t>DRM (Digital Radio </a:t>
            </a:r>
            <a:r>
              <a:rPr lang="en-US" sz="2000" dirty="0" err="1" smtClean="0">
                <a:hlinkClick r:id="rId10"/>
              </a:rPr>
              <a:t>Mondiale</a:t>
            </a:r>
            <a:r>
              <a:rPr lang="en-US" sz="2000" dirty="0" smtClean="0">
                <a:hlinkClick r:id="rId10"/>
              </a:rPr>
              <a:t>) chip</a:t>
            </a:r>
            <a:r>
              <a:rPr lang="en-US" sz="2000" dirty="0" smtClean="0"/>
              <a:t>.  HUGE gospel opportunity &amp; prayer point</a:t>
            </a:r>
          </a:p>
          <a:p>
            <a:r>
              <a:rPr lang="en-US" sz="2000" dirty="0" smtClean="0"/>
              <a:t>However there will still be a big need for simple technologies for the last, least and lost, and those in very remote areas and for educational computer centers and </a:t>
            </a:r>
            <a:r>
              <a:rPr lang="en-US" sz="2000" dirty="0" smtClean="0">
                <a:hlinkClick r:id="rId11"/>
              </a:rPr>
              <a:t>icafes.</a:t>
            </a:r>
            <a:endParaRPr lang="en-US" sz="2000" dirty="0" smtClean="0"/>
          </a:p>
        </p:txBody>
      </p:sp>
      <p:pic>
        <p:nvPicPr>
          <p:cNvPr id="2050" name="Picture 2" descr="C:\Documents and Settings\John Edmiston\Local Settings\Temporary Internet Files\Content.IE5\KTDQFW7X\MC900370360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78585" y="76200"/>
            <a:ext cx="1039949" cy="1062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058" y="702869"/>
            <a:ext cx="6390542" cy="531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Most people hate technology but will have to use it and they don’t want to feel confused,  helpless or stupid so keep it simple and helpful.</a:t>
            </a:r>
          </a:p>
          <a:p>
            <a:r>
              <a:rPr lang="en-US" sz="2400" dirty="0" smtClean="0"/>
              <a:t>Billions of new users:  High usability / clarity / support</a:t>
            </a:r>
          </a:p>
          <a:p>
            <a:r>
              <a:rPr lang="en-US" sz="2400" dirty="0" smtClean="0"/>
              <a:t>Customer service will be a winning factor esp. as new users and seniors come online.</a:t>
            </a:r>
          </a:p>
          <a:p>
            <a:r>
              <a:rPr lang="en-US" sz="2400" dirty="0" smtClean="0"/>
              <a:t>Live chat ( the text chat box on websites) will be very popular.  People want instant interaction with you!</a:t>
            </a:r>
          </a:p>
          <a:p>
            <a:r>
              <a:rPr lang="en-US" sz="2400" dirty="0" smtClean="0"/>
              <a:t>Some of the  “old will become new” :  email, search, straight text web pages, chat rooms, IM and easy to use download sites etc.  You must connect with their Inbox, FB page or Google / Bing (the 3 places they will go to)</a:t>
            </a:r>
            <a:endParaRPr lang="en-US" sz="2400" b="1" i="1" dirty="0" smtClean="0"/>
          </a:p>
          <a:p>
            <a:endParaRPr lang="en-US" sz="2400" dirty="0"/>
          </a:p>
        </p:txBody>
      </p:sp>
      <p:pic>
        <p:nvPicPr>
          <p:cNvPr id="3077" name="Picture 5" descr="C:\Documents and Settings\John Edmiston\Local Settings\Temporary Internet Files\Content.IE5\XR2E1POS\MP9004487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2399"/>
            <a:ext cx="2103874" cy="1306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Will Dominate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Internet now includes many “non-computer” devices</a:t>
            </a:r>
          </a:p>
          <a:p>
            <a:r>
              <a:rPr lang="en-US" sz="2400" dirty="0" smtClean="0"/>
              <a:t>5 billion internet connected devices now, </a:t>
            </a:r>
            <a:r>
              <a:rPr lang="en-US" sz="2400" dirty="0" smtClean="0">
                <a:hlinkClick r:id="rId2"/>
              </a:rPr>
              <a:t>22 billion by 2020 </a:t>
            </a:r>
            <a:r>
              <a:rPr lang="en-US" sz="2400" dirty="0" smtClean="0"/>
              <a:t>– will include TVs, cars,  phones, e-readers, tablets, computers, peripherals, machine-to-machine connections etc.</a:t>
            </a:r>
          </a:p>
          <a:p>
            <a:r>
              <a:rPr lang="en-US" sz="2400" dirty="0" smtClean="0"/>
              <a:t>Content needs to be able to go from device to device</a:t>
            </a:r>
          </a:p>
          <a:p>
            <a:r>
              <a:rPr lang="en-US" sz="2400" dirty="0" smtClean="0"/>
              <a:t>Distributed – same content on many different devices – format wars for the foreseeable future, need to be able to convert content into many different formats. </a:t>
            </a:r>
          </a:p>
          <a:p>
            <a:r>
              <a:rPr lang="en-US" sz="2400" dirty="0" smtClean="0">
                <a:hlinkClick r:id="rId3"/>
              </a:rPr>
              <a:t>USB3.0</a:t>
            </a:r>
            <a:r>
              <a:rPr lang="en-US" sz="2400" dirty="0" smtClean="0"/>
              <a:t> and Intel’s new </a:t>
            </a:r>
            <a:r>
              <a:rPr lang="en-US" sz="2400" dirty="0" smtClean="0">
                <a:hlinkClick r:id="rId4"/>
              </a:rPr>
              <a:t>Light Peak </a:t>
            </a:r>
            <a:r>
              <a:rPr lang="en-US" sz="2400" dirty="0" smtClean="0"/>
              <a:t>technology will enable v. fast data transfer (3 to10 GB/sec +) between devices</a:t>
            </a:r>
          </a:p>
          <a:p>
            <a:r>
              <a:rPr lang="en-US" sz="2400" dirty="0" smtClean="0"/>
              <a:t>Unlocked, free &amp; out-of-copyright content (e.g. Matthew Henry’s commentary) will be preferred in majority world</a:t>
            </a:r>
          </a:p>
          <a:p>
            <a:r>
              <a:rPr lang="en-US" sz="2400" dirty="0" err="1" smtClean="0">
                <a:hlinkClick r:id="rId5"/>
              </a:rPr>
              <a:t>MegaVoice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6"/>
              </a:rPr>
              <a:t>other MP3 players</a:t>
            </a:r>
            <a:r>
              <a:rPr lang="en-US" sz="2400" dirty="0" smtClean="0"/>
              <a:t> for developing nations</a:t>
            </a:r>
          </a:p>
          <a:p>
            <a:r>
              <a:rPr lang="en-US" sz="2400" dirty="0" smtClean="0"/>
              <a:t>Solar-powered and easily recharged devices preferred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0"/>
            <a:ext cx="2209800" cy="147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498080" cy="990600"/>
          </a:xfrm>
        </p:spPr>
        <p:txBody>
          <a:bodyPr/>
          <a:lstStyle/>
          <a:p>
            <a:r>
              <a:rPr lang="en-US" dirty="0" smtClean="0"/>
              <a:t>Language &amp;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066800"/>
            <a:ext cx="5181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People search on websites within their own language universe</a:t>
            </a:r>
          </a:p>
          <a:p>
            <a:r>
              <a:rPr lang="en-US" sz="2400" dirty="0" smtClean="0"/>
              <a:t>As new areas get connected HUGE opportunities to be among the first websites in a minority language</a:t>
            </a:r>
          </a:p>
          <a:p>
            <a:r>
              <a:rPr lang="en-US" sz="2400" dirty="0" smtClean="0"/>
              <a:t>Be Unicode / UTF-8 capable</a:t>
            </a:r>
          </a:p>
          <a:p>
            <a:r>
              <a:rPr lang="en-US" sz="2400" dirty="0" smtClean="0"/>
              <a:t>Local search: 20%-30%+ of all searches contain a city or zip code </a:t>
            </a:r>
          </a:p>
          <a:p>
            <a:r>
              <a:rPr lang="en-US" sz="2400" dirty="0" smtClean="0"/>
              <a:t>7% of searches contain a map.</a:t>
            </a:r>
          </a:p>
          <a:p>
            <a:r>
              <a:rPr lang="en-US" sz="2400" dirty="0" smtClean="0"/>
              <a:t>Have your zip code, address and MapQuest info on your main index page</a:t>
            </a:r>
          </a:p>
          <a:p>
            <a:r>
              <a:rPr lang="en-US" sz="2400" dirty="0" smtClean="0"/>
              <a:t>Join local social networks and get a “feel” for your city /urban networks</a:t>
            </a:r>
          </a:p>
          <a:p>
            <a:r>
              <a:rPr lang="en-US" sz="2400" dirty="0" smtClean="0"/>
              <a:t>Relate to GPS equipped devices!!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2761488" cy="466344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hlinkClick r:id="rId2"/>
              </a:rPr>
              <a:t>Top Ten Internet Languages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The importance of local search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Small business and local search</a:t>
            </a:r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Local search statistics</a:t>
            </a:r>
            <a:endParaRPr lang="en-US" sz="2000" dirty="0" smtClean="0"/>
          </a:p>
        </p:txBody>
      </p:sp>
      <p:pic>
        <p:nvPicPr>
          <p:cNvPr id="5122" name="Picture 2" descr="C:\Documents and Settings\John Edmiston\Local Settings\Temporary Internet Files\Content.IE5\KTDQFW7X\MC90005658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54838" y="4763"/>
            <a:ext cx="1820862" cy="167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99" y="533400"/>
            <a:ext cx="670121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hlinkClick r:id="rId2"/>
              </a:rPr>
              <a:t>Social networks</a:t>
            </a:r>
            <a:r>
              <a:rPr lang="en-US" sz="2400" dirty="0" smtClean="0"/>
              <a:t>, ratings &amp; reviews will define credibility:  “93 of your friends like  Bro. Joe’s Ministry”.</a:t>
            </a:r>
          </a:p>
          <a:p>
            <a:r>
              <a:rPr lang="en-US" sz="2400" dirty="0" smtClean="0"/>
              <a:t>People validate a product / person /doctrine online first</a:t>
            </a:r>
          </a:p>
          <a:p>
            <a:r>
              <a:rPr lang="en-US" sz="2400" dirty="0" smtClean="0"/>
              <a:t>Recommendations </a:t>
            </a:r>
            <a:r>
              <a:rPr lang="en-US" sz="2400" dirty="0" smtClean="0">
                <a:sym typeface="Wingdings"/>
              </a:rPr>
              <a:t> Website  Purchase / Action</a:t>
            </a:r>
            <a:endParaRPr lang="en-US" sz="2400" dirty="0" smtClean="0"/>
          </a:p>
          <a:p>
            <a:r>
              <a:rPr lang="en-US" sz="2400" dirty="0" smtClean="0"/>
              <a:t>Social network </a:t>
            </a:r>
            <a:r>
              <a:rPr lang="en-US" sz="2400" dirty="0" smtClean="0">
                <a:sym typeface="Wingdings"/>
              </a:rPr>
              <a:t> Content Site  Response / Form</a:t>
            </a:r>
          </a:p>
          <a:p>
            <a:r>
              <a:rPr lang="en-US" sz="2400" dirty="0" smtClean="0">
                <a:sym typeface="Wingdings"/>
              </a:rPr>
              <a:t>Under-promise and over-deliver:  meet expectations so you always get 4 star to 5 star ratings</a:t>
            </a:r>
          </a:p>
          <a:p>
            <a:r>
              <a:rPr lang="en-US" sz="2400" dirty="0" smtClean="0">
                <a:sym typeface="Wingdings"/>
              </a:rPr>
              <a:t>Avoid failure /disappointment, do not launch until ready. One disappointed person can blog/tweet/FB you into oblivion. </a:t>
            </a:r>
          </a:p>
          <a:p>
            <a:r>
              <a:rPr lang="en-US" sz="2400" dirty="0" smtClean="0">
                <a:sym typeface="Wingdings"/>
              </a:rPr>
              <a:t>Build a brand, a following, people who will blog, tweet and FB message about you. Create passionate fans of your ministry and get them to post rave reviews.</a:t>
            </a:r>
          </a:p>
        </p:txBody>
      </p:sp>
      <p:pic>
        <p:nvPicPr>
          <p:cNvPr id="6147" name="Picture 3" descr="C:\Documents and Settings\John Edmiston\Local Settings\Temporary Internet Files\Content.IE5\KSFX44PH\MP90044330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52400"/>
            <a:ext cx="1786890" cy="1189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2924</TotalTime>
  <Words>2085</Words>
  <Application>Microsoft Office PowerPoint</Application>
  <PresentationFormat>On-screen Show (4:3)</PresentationFormat>
  <Paragraphs>241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The Future Of Internet Ministry by John Edmiston  </vt:lpstr>
      <vt:lpstr>The BIG Changes….</vt:lpstr>
      <vt:lpstr>The Immediate Future</vt:lpstr>
      <vt:lpstr>Slide 4</vt:lpstr>
      <vt:lpstr>Keep It Simple</vt:lpstr>
      <vt:lpstr>Devices Will Dominate</vt:lpstr>
      <vt:lpstr>Language &amp; Location</vt:lpstr>
      <vt:lpstr>Slide 8</vt:lpstr>
      <vt:lpstr>The Power of Opinion</vt:lpstr>
      <vt:lpstr>Online Before Offline</vt:lpstr>
      <vt:lpstr>The Internet Experience…</vt:lpstr>
      <vt:lpstr>The Future Is DEPTH!</vt:lpstr>
      <vt:lpstr>Downloads For Devices</vt:lpstr>
      <vt:lpstr>Repositories </vt:lpstr>
      <vt:lpstr>Cloud = Other People’s Resources</vt:lpstr>
      <vt:lpstr>Internet Radio / TV</vt:lpstr>
      <vt:lpstr>Ebooks &amp; P.O.D. </vt:lpstr>
      <vt:lpstr>Webinars, Conferencing &amp; LMS</vt:lpstr>
      <vt:lpstr>Chatty Discipleship</vt:lpstr>
      <vt:lpstr>Email &amp; SMS</vt:lpstr>
      <vt:lpstr>“Last Mile Technologies”</vt:lpstr>
      <vt:lpstr>Questions To Ask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Internet Ministry</dc:title>
  <dc:creator>John Edmiston</dc:creator>
  <cp:lastModifiedBy>John Edmiston</cp:lastModifiedBy>
  <cp:revision>512</cp:revision>
  <dcterms:created xsi:type="dcterms:W3CDTF">2010-09-04T16:23:27Z</dcterms:created>
  <dcterms:modified xsi:type="dcterms:W3CDTF">2011-02-10T07:26:17Z</dcterms:modified>
</cp:coreProperties>
</file>