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8" r:id="rId11"/>
    <p:sldId id="264" r:id="rId12"/>
    <p:sldId id="279" r:id="rId13"/>
    <p:sldId id="265" r:id="rId14"/>
    <p:sldId id="266" r:id="rId15"/>
    <p:sldId id="267" r:id="rId16"/>
    <p:sldId id="268" r:id="rId17"/>
    <p:sldId id="275" r:id="rId18"/>
    <p:sldId id="269" r:id="rId19"/>
    <p:sldId id="270" r:id="rId20"/>
    <p:sldId id="276" r:id="rId21"/>
    <p:sldId id="271" r:id="rId22"/>
    <p:sldId id="272" r:id="rId23"/>
    <p:sldId id="273" r:id="rId24"/>
    <p:sldId id="27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12DA-07DA-4AF6-971E-09FAE394E888}" type="datetimeFigureOut">
              <a:rPr lang="en-US" smtClean="0"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B2BB-5CE2-4386-981C-5A3461219E0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12DA-07DA-4AF6-971E-09FAE394E888}" type="datetimeFigureOut">
              <a:rPr lang="en-US" smtClean="0"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B2BB-5CE2-4386-981C-5A3461219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12DA-07DA-4AF6-971E-09FAE394E888}" type="datetimeFigureOut">
              <a:rPr lang="en-US" smtClean="0"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B2BB-5CE2-4386-981C-5A3461219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12DA-07DA-4AF6-971E-09FAE394E888}" type="datetimeFigureOut">
              <a:rPr lang="en-US" smtClean="0"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B2BB-5CE2-4386-981C-5A3461219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12DA-07DA-4AF6-971E-09FAE394E888}" type="datetimeFigureOut">
              <a:rPr lang="en-US" smtClean="0"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B2BB-5CE2-4386-981C-5A3461219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12DA-07DA-4AF6-971E-09FAE394E888}" type="datetimeFigureOut">
              <a:rPr lang="en-US" smtClean="0"/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B2BB-5CE2-4386-981C-5A3461219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12DA-07DA-4AF6-971E-09FAE394E888}" type="datetimeFigureOut">
              <a:rPr lang="en-US" smtClean="0"/>
              <a:t>4/27/2014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B2BB-5CE2-4386-981C-5A3461219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12DA-07DA-4AF6-971E-09FAE394E888}" type="datetimeFigureOut">
              <a:rPr lang="en-US" smtClean="0"/>
              <a:t>4/27/2014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B2BB-5CE2-4386-981C-5A3461219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12DA-07DA-4AF6-971E-09FAE394E888}" type="datetimeFigureOut">
              <a:rPr lang="en-US" smtClean="0"/>
              <a:t>4/27/2014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B2BB-5CE2-4386-981C-5A3461219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12DA-07DA-4AF6-971E-09FAE394E888}" type="datetimeFigureOut">
              <a:rPr lang="en-US" smtClean="0"/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7B2BB-5CE2-4386-981C-5A3461219E0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95812DA-07DA-4AF6-971E-09FAE394E888}" type="datetimeFigureOut">
              <a:rPr lang="en-US" smtClean="0"/>
              <a:t>4/27/2014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917B2BB-5CE2-4386-981C-5A3461219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95812DA-07DA-4AF6-971E-09FAE394E888}" type="datetimeFigureOut">
              <a:rPr lang="en-US" smtClean="0"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917B2BB-5CE2-4386-981C-5A3461219E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johned@cybermissions.or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E-Learning Decisions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Criteria For Selecting Your E-learning Strategy </a:t>
            </a:r>
            <a:br>
              <a:rPr lang="en-US" sz="2800" dirty="0" smtClean="0"/>
            </a:br>
            <a:r>
              <a:rPr lang="en-US" sz="2800" dirty="0" smtClean="0"/>
              <a:t>and Your E-Learning Technology.</a:t>
            </a: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2 – E-Learning Technology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Is The Most  Appropriate Technology?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Electricity, reliability of Internet access, speed of Internet, cost of data plans</a:t>
            </a:r>
          </a:p>
          <a:p>
            <a:pPr lvl="0"/>
            <a:r>
              <a:rPr lang="en-US" dirty="0"/>
              <a:t>Are there physical issues such as dust, heat and device </a:t>
            </a:r>
            <a:r>
              <a:rPr lang="en-US" dirty="0" smtClean="0"/>
              <a:t>security?</a:t>
            </a:r>
            <a:endParaRPr lang="en-US" dirty="0"/>
          </a:p>
          <a:p>
            <a:pPr lvl="0"/>
            <a:r>
              <a:rPr lang="en-US" dirty="0"/>
              <a:t>Can the technology be maintained and repaired in that environment?</a:t>
            </a:r>
          </a:p>
          <a:p>
            <a:pPr lvl="0"/>
            <a:r>
              <a:rPr lang="en-US" dirty="0"/>
              <a:t>Can the software be supported, updated easily, debugged, and maintained</a:t>
            </a:r>
            <a:r>
              <a:rPr lang="en-US" dirty="0" smtClean="0"/>
              <a:t>.?</a:t>
            </a:r>
            <a:endParaRPr lang="en-US" dirty="0"/>
          </a:p>
          <a:p>
            <a:pPr lvl="0"/>
            <a:r>
              <a:rPr lang="en-US" dirty="0"/>
              <a:t>Does it have the required features?</a:t>
            </a:r>
          </a:p>
          <a:p>
            <a:pPr lvl="0"/>
            <a:r>
              <a:rPr lang="en-US" dirty="0"/>
              <a:t>Is it culturally acceptable? Will it cause conflict or jealousy?</a:t>
            </a:r>
          </a:p>
          <a:p>
            <a:r>
              <a:rPr lang="en-US" dirty="0"/>
              <a:t>What are the costs of producing the educational materials for that device or learning strategy?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Technology Do They Own?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75191"/>
            <a:ext cx="8534400" cy="4930409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sz="3400" b="1" dirty="0" smtClean="0"/>
              <a:t>Feature phones </a:t>
            </a:r>
            <a:r>
              <a:rPr lang="en-US" sz="3400" dirty="0" smtClean="0"/>
              <a:t>– SMS text, </a:t>
            </a:r>
            <a:r>
              <a:rPr lang="en-US" sz="3400" dirty="0" err="1" smtClean="0"/>
              <a:t>PhonePublish</a:t>
            </a:r>
            <a:r>
              <a:rPr lang="en-US" sz="3400" dirty="0" smtClean="0"/>
              <a:t>, voice technologies, answering </a:t>
            </a:r>
            <a:r>
              <a:rPr lang="en-US" sz="3400" dirty="0" smtClean="0"/>
              <a:t>machines</a:t>
            </a:r>
            <a:endParaRPr lang="en-US" sz="3400" dirty="0" smtClean="0"/>
          </a:p>
          <a:p>
            <a:pPr lvl="0"/>
            <a:r>
              <a:rPr lang="en-US" sz="3400" b="1" dirty="0" smtClean="0"/>
              <a:t>MP3 players, audio books, </a:t>
            </a:r>
            <a:r>
              <a:rPr lang="en-US" sz="3400" b="1" dirty="0" err="1" smtClean="0"/>
              <a:t>Megavoice</a:t>
            </a:r>
            <a:r>
              <a:rPr lang="en-US" sz="3400" b="1" dirty="0" smtClean="0"/>
              <a:t> etc </a:t>
            </a:r>
            <a:r>
              <a:rPr lang="en-US" sz="3400" dirty="0" smtClean="0"/>
              <a:t>– audio curriculum</a:t>
            </a:r>
          </a:p>
          <a:p>
            <a:pPr lvl="0"/>
            <a:r>
              <a:rPr lang="en-US" sz="3400" dirty="0" smtClean="0"/>
              <a:t>Radio – audio curriculum plus feedback mechanisms e.g. text, email</a:t>
            </a:r>
            <a:r>
              <a:rPr lang="en-US" sz="3400" dirty="0" smtClean="0"/>
              <a:t>.</a:t>
            </a:r>
            <a:endParaRPr lang="en-US" sz="3400" dirty="0" smtClean="0"/>
          </a:p>
          <a:p>
            <a:pPr lvl="0"/>
            <a:r>
              <a:rPr lang="en-US" sz="3400" b="1" dirty="0" smtClean="0"/>
              <a:t>TV, video, DVDs, YouTube, etc:  </a:t>
            </a:r>
            <a:r>
              <a:rPr lang="en-US" sz="3400" dirty="0" smtClean="0"/>
              <a:t>video-based curriculum possibly with feedback.</a:t>
            </a:r>
          </a:p>
          <a:p>
            <a:pPr lvl="0"/>
            <a:r>
              <a:rPr lang="en-US" sz="3400" b="1" dirty="0" err="1" smtClean="0"/>
              <a:t>Smartphones</a:t>
            </a:r>
            <a:r>
              <a:rPr lang="en-US" sz="3400" b="1" dirty="0" smtClean="0"/>
              <a:t> </a:t>
            </a:r>
            <a:r>
              <a:rPr lang="en-US" sz="3400" dirty="0" smtClean="0"/>
              <a:t>– numerous </a:t>
            </a:r>
            <a:r>
              <a:rPr lang="en-US" sz="3400" dirty="0" err="1" smtClean="0"/>
              <a:t>elearning</a:t>
            </a:r>
            <a:r>
              <a:rPr lang="en-US" sz="3400" dirty="0" smtClean="0"/>
              <a:t> apps, brief video, audio, ebooks, Skype</a:t>
            </a:r>
          </a:p>
          <a:p>
            <a:pPr lvl="0"/>
            <a:r>
              <a:rPr lang="en-US" sz="3400" b="1" dirty="0" smtClean="0"/>
              <a:t>Internet cafes </a:t>
            </a:r>
            <a:r>
              <a:rPr lang="en-US" sz="3400" dirty="0" smtClean="0"/>
              <a:t>–  </a:t>
            </a:r>
            <a:r>
              <a:rPr lang="en-US" sz="3400" dirty="0" err="1" smtClean="0"/>
              <a:t>elearning</a:t>
            </a:r>
            <a:r>
              <a:rPr lang="en-US" sz="3400" dirty="0" smtClean="0"/>
              <a:t> platforms, ebooks, audio, Skype, video can be problematic</a:t>
            </a:r>
          </a:p>
          <a:p>
            <a:pPr lvl="0"/>
            <a:r>
              <a:rPr lang="en-US" sz="3400" b="1" dirty="0" smtClean="0"/>
              <a:t>Tablets</a:t>
            </a:r>
            <a:r>
              <a:rPr lang="en-US" sz="3400" dirty="0" smtClean="0"/>
              <a:t> –responsive </a:t>
            </a:r>
            <a:r>
              <a:rPr lang="en-US" sz="3400" dirty="0" err="1" smtClean="0"/>
              <a:t>elearning</a:t>
            </a:r>
            <a:r>
              <a:rPr lang="en-US" sz="3400" dirty="0" smtClean="0"/>
              <a:t> platforms, simplified layout, audio, video, ebooks</a:t>
            </a:r>
          </a:p>
          <a:p>
            <a:pPr lvl="0"/>
            <a:r>
              <a:rPr lang="en-US" sz="3400" b="1" dirty="0" smtClean="0"/>
              <a:t>Laptops / fixed line Internet/ desktops </a:t>
            </a:r>
            <a:r>
              <a:rPr lang="en-US" sz="3400" dirty="0" smtClean="0"/>
              <a:t>– full range of </a:t>
            </a:r>
            <a:r>
              <a:rPr lang="en-US" sz="3400" dirty="0" err="1" smtClean="0"/>
              <a:t>elearning</a:t>
            </a:r>
            <a:r>
              <a:rPr lang="en-US" sz="3400" dirty="0" smtClean="0"/>
              <a:t> options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304800"/>
          <a:ext cx="8610600" cy="5938266"/>
        </p:xfrm>
        <a:graphic>
          <a:graphicData uri="http://schemas.openxmlformats.org/drawingml/2006/table">
            <a:tbl>
              <a:tblPr/>
              <a:tblGrid>
                <a:gridCol w="2443986"/>
                <a:gridCol w="2023167"/>
                <a:gridCol w="1990797"/>
                <a:gridCol w="2152650"/>
              </a:tblGrid>
              <a:tr h="12512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Internet Cafes and Learning Centers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Serves an entire community, can be financially sustainable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Complex, requires management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Outreach to a community where security is not a major issue e.g. Philippines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12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Feature phones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Ubiquitous, personal and persuasive, good for voice, SMS, brief audio and video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Very difficult programming problems. Limited fonts.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Information and brief “how-to” skill training say in a 3 minute video.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53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Smartphones</a:t>
                      </a:r>
                      <a:endParaRPr lang="en-US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Rapidly growing in installed base, can support educational apps, larger screens mean longer engagement times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Expensive, often require data plans, easy to interrupt learning (texts, calls etc)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Offline digital libraries such as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Estante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, resources in audio, video, ebooks, e-learning via apps such as the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Moodle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app, formatted for lessons less than 20 minutes in length.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0"/>
          <a:ext cx="8534399" cy="6451732"/>
        </p:xfrm>
        <a:graphic>
          <a:graphicData uri="http://schemas.openxmlformats.org/drawingml/2006/table">
            <a:tbl>
              <a:tblPr/>
              <a:tblGrid>
                <a:gridCol w="2156615"/>
                <a:gridCol w="2092449"/>
                <a:gridCol w="2058969"/>
                <a:gridCol w="2226366"/>
              </a:tblGrid>
              <a:tr h="20722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Tablets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Becoming more affordable, wide range of functionality, can do lessons up to 1 hour (or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more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Lack of proper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keyboards.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Theft 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is a major drawback. Status implications in some cultures / jealousy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.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See Alan Carrington’s Padagogy  Wheel. 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3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E-Readers and </a:t>
                      </a:r>
                      <a:r>
                        <a:rPr lang="en-US" sz="24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ebook</a:t>
                      </a: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reader apps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Present text and graphics well, prices are dropping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fast, 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great formatting,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Allow 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downloading of materials. Sync across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devices, good 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for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disabled students.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No or minimal input or feedback. Basically a single use device.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Scripture engagement, affordable textbooks, portable textbooks. Situations of low power usage.  Older or  visually impaired students.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39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PCs and Laptops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Total functionality, good for postgrad work and for more sophisticated learning.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Cost. Power requirements. Need for Internet connections.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Full range of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elearning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options.</a:t>
                      </a:r>
                    </a:p>
                  </a:txBody>
                  <a:tcPr marL="55604" marR="5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533400"/>
          <a:ext cx="8382000" cy="5715000"/>
        </p:xfrm>
        <a:graphic>
          <a:graphicData uri="http://schemas.openxmlformats.org/drawingml/2006/table">
            <a:tbl>
              <a:tblPr/>
              <a:tblGrid>
                <a:gridCol w="2379102"/>
                <a:gridCol w="1969455"/>
                <a:gridCol w="1937943"/>
                <a:gridCol w="2095500"/>
              </a:tblGrid>
              <a:tr h="3496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MP3 players and similar </a:t>
                      </a:r>
                      <a:r>
                        <a:rPr lang="en-US" sz="24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e.g</a:t>
                      </a: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Megavoice</a:t>
                      </a:r>
                      <a:endParaRPr lang="en-US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Can train small groups, does not require literacy, good in tribal areas, can be solar-powered. Does not require electricity, cell signal or Internet.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No input/feedback /assessment, very limited learning options, cell phones have most of these capabilities.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Orality based strategies, Scripture engagement, storying, MP3 digital libraries. Low power, zero signal, zero Internet situations.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83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Repositories, hard-drive distribution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Delivers huge amounts of content which can potentially go viral with the right gatekeeper.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Needs to be linked to another learning platform to be optimally useful.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Content delivery, digital libraries, resources.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304799"/>
          <a:ext cx="8763000" cy="6324601"/>
        </p:xfrm>
        <a:graphic>
          <a:graphicData uri="http://schemas.openxmlformats.org/drawingml/2006/table">
            <a:tbl>
              <a:tblPr/>
              <a:tblGrid>
                <a:gridCol w="2487242"/>
                <a:gridCol w="2058976"/>
                <a:gridCol w="2026032"/>
                <a:gridCol w="2190750"/>
              </a:tblGrid>
              <a:tr h="22587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Wireless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People are already familiar with the process of logging on to a wireless network. Portable.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Limit to range and to number of simultaneous connections. Limited input/ feedback.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Pastor’s conferences, meetings, classrooms, curated resource distribution.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7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Bluetooth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Can go viral passing files person-to-person securely.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Slow. Small file size. Very limited range, Bluetooth is often turned off.  No input/feedback.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Viral distribution of small files in places where BlueTooth is widely used.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70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FM Radio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Very popular, almost universally supported even on phones now.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High cost of production and management. Limited feedback.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Audio based evangelism and training to a specific population base.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152400"/>
          <a:ext cx="9144000" cy="6477000"/>
        </p:xfrm>
        <a:graphic>
          <a:graphicData uri="http://schemas.openxmlformats.org/drawingml/2006/table">
            <a:tbl>
              <a:tblPr/>
              <a:tblGrid>
                <a:gridCol w="1875692"/>
                <a:gridCol w="2868188"/>
                <a:gridCol w="2114120"/>
                <a:gridCol w="2286000"/>
              </a:tblGrid>
              <a:tr h="39444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Audio books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Increasing popularity among executives and others who enjoy training “on-the-go”. </a:t>
                      </a:r>
                      <a:b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Good for keeping up with a certain field of knowledge.</a:t>
                      </a:r>
                      <a:b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Can be downloaded, shared and go viral. Does not require looking at a screen. Private with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earbuds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Require learners  who have good concentration and comprehension. One-way only.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In-service training  and updating for people who travel a lot and for people who spend a lot of time in traffic e.g. in Bangkok.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 Scripture engagement.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Motivational talks.</a:t>
                      </a:r>
                      <a:b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Getting through post-grad reading assignments.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5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Short-wave radio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Immense range. Digital short-wave is much clearer. May make a comeback if SW chips included in Chinese phones.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Less and less short-wave receivers and enormous power bills.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Needs 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to be combined with other instructional technologies.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Rural areas. Oral learners. Listening groups.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228600"/>
          <a:ext cx="8915400" cy="6162802"/>
        </p:xfrm>
        <a:graphic>
          <a:graphicData uri="http://schemas.openxmlformats.org/drawingml/2006/table">
            <a:tbl>
              <a:tblPr/>
              <a:tblGrid>
                <a:gridCol w="2057400"/>
                <a:gridCol w="2567883"/>
                <a:gridCol w="2061267"/>
                <a:gridCol w="2228850"/>
              </a:tblGrid>
              <a:tr h="3657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Internet radio, streaming audio services, MP3 downloads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Rapidly growing and may outrank terrestrial radio by 2016. Can be structured into a curriculum and combined with other learning technologies. MP3 universally supported and lower bandwidth requirements than video.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Moderate technical complexity which requires a technical staff member or volunteer. Need to be careful about legal and licensing issues and server security. Can have bursts of very high traffic.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Training or evangelistic audio to a globally dispersed constituency. Especially if focused on a  particular topic or demographic.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2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Television, DVDs, Streaming Video, IPTV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Technology already in place, is a well-liked training method.  Works with non-readers. Personal impartation.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High cost of production. One-way only unless combined with small groups, print materials etc.  Very hard to contextualize.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Village outreach, bible schools, bible studies, churches, mass audiences.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1" y="152400"/>
          <a:ext cx="8915398" cy="6477000"/>
        </p:xfrm>
        <a:graphic>
          <a:graphicData uri="http://schemas.openxmlformats.org/drawingml/2006/table">
            <a:tbl>
              <a:tblPr/>
              <a:tblGrid>
                <a:gridCol w="2530499"/>
                <a:gridCol w="2094783"/>
                <a:gridCol w="2061266"/>
                <a:gridCol w="2228850"/>
              </a:tblGrid>
              <a:tr h="23132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Social Media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Nearly ubiquitous, a great way to reach a certain “tribe” with a specific set of  interests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Still heavily print based, must have basic literacy, lack of privacy and security.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Communicating with a defined demographic or interest group. Used as the “top of the funnel” for elearning.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05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NFC and similar device-to-device communication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Secure device-to-device communication for files, much faster than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BlueTooth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Smartphones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only, not yet widely adopted by most end users.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Covert updating of digital libraries and resources.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2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SD </a:t>
                      </a:r>
                      <a:r>
                        <a:rPr lang="en-US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Cards incl</a:t>
                      </a: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. Micro-SD cards for phones.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Familiar to most folk, can hold a large amount of data. Getting less expensive.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Cannot be used on Apple devices. Formatting problems for data. Slow duplication.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Digital libraries, short films, audio, Scripture engagement, ebooks etc.</a:t>
                      </a:r>
                    </a:p>
                  </a:txBody>
                  <a:tcPr marL="62856" marR="62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1 – E-learning Strategy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Should You Instruct Them?</a:t>
            </a:r>
            <a:endParaRPr lang="en-US" sz="2800" dirty="0"/>
          </a:p>
        </p:txBody>
      </p:sp>
      <p:pic>
        <p:nvPicPr>
          <p:cNvPr id="34819" name="Picture 3" descr="C:\Users\John\AppData\Local\Microsoft\Windows\INetCache\IE\12HNAJFG\MC9002889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799" y="2895600"/>
            <a:ext cx="3571485" cy="2357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228600"/>
          <a:ext cx="8915400" cy="6629400"/>
        </p:xfrm>
        <a:graphic>
          <a:graphicData uri="http://schemas.openxmlformats.org/drawingml/2006/table">
            <a:tbl>
              <a:tblPr/>
              <a:tblGrid>
                <a:gridCol w="2530499"/>
                <a:gridCol w="2094784"/>
                <a:gridCol w="2061267"/>
                <a:gridCol w="2228850"/>
              </a:tblGrid>
              <a:tr h="1104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Mobile Apps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Can have a full e-learning experience.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Tend to be downloaded and never used.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Power users with smartphones. Courses and resources.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7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USB “thumb drives”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Hold a large amount of data, work offline,  portable apps such as Poodle, well liked and familiar technology, rapidly dropping in price can be secured with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Truecrypt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or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Ironkey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Easily lost or stolen. Slow to duplicate. Some training needed to use portable apps. Limited feedback. Best when used in combination with other learning technologies.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Courses and resources, especially when an Internet connection is not available.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E-learning/ LMS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Rich experience, structured, can deliver an entire degree course. Rapidly improving.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Still sorting itself out, choosing the right LMS can be daunting, some technical complexity, course design is hard work.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Delivering complex structured learning material such as formal courses , can include audio, video, discussion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etexts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, etc.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228600"/>
          <a:ext cx="9144000" cy="6629400"/>
        </p:xfrm>
        <a:graphic>
          <a:graphicData uri="http://schemas.openxmlformats.org/drawingml/2006/table">
            <a:tbl>
              <a:tblPr/>
              <a:tblGrid>
                <a:gridCol w="2595384"/>
                <a:gridCol w="2148496"/>
                <a:gridCol w="2114120"/>
                <a:gridCol w="2286000"/>
              </a:tblGrid>
              <a:tr h="24106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Digital libraries, wikis and directories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Enable rapid retrieval of specific information and can be updated by participants.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Require maintenance, can be hacked.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Ordered information in a certain field of study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8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SMS text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Ubiquitous, low-cost, well accepted, persuasive. May be integrated with email via SMS to email gateways. Allows response.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Brief informational uses only. Cost for some people.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Prayer points, Scripture engagement, class questions and reminder notices.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304800"/>
          <a:ext cx="8839200" cy="6400800"/>
        </p:xfrm>
        <a:graphic>
          <a:graphicData uri="http://schemas.openxmlformats.org/drawingml/2006/table">
            <a:tbl>
              <a:tblPr/>
              <a:tblGrid>
                <a:gridCol w="2508871"/>
                <a:gridCol w="2076880"/>
                <a:gridCol w="2043649"/>
                <a:gridCol w="2209800"/>
              </a:tblGrid>
              <a:tr h="34137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Search esp. contextual search and Google Custom search engines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Simple to use, no legal problems or copyright issues, can be targeted to specific websites and subject areas. Fast. Saves on building massive repositories.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One-way, best when integrated with other learning technologies. Requires an Internet connection.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Discovery learning. Information retrieval from dispersed websites and databases, research.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0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Egroups</a:t>
                      </a:r>
                      <a:r>
                        <a:rPr lang="en-US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, Email,  and Bulletin Boards</a:t>
                      </a:r>
                      <a:endParaRPr lang="en-US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Asynchronous learning, simple, texts can be attachments. Limited bandwidth needs, low technical complexity, participatory.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Require literacy and diplomacy (no flaming), only useful in situations where people feel safe sharing ideas.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Discussion-based learning, networking students and experts.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Qns</a:t>
            </a:r>
            <a:r>
              <a:rPr lang="en-US" dirty="0" smtClean="0"/>
              <a:t> To Keep In Mind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different learning contexts are we operating in? </a:t>
            </a:r>
          </a:p>
          <a:p>
            <a:r>
              <a:rPr lang="en-US" dirty="0" smtClean="0"/>
              <a:t>Which is the best  two or three STRATEGIES for each context?</a:t>
            </a:r>
          </a:p>
          <a:p>
            <a:r>
              <a:rPr lang="en-US" dirty="0" smtClean="0"/>
              <a:t>What are the two or three best TECHNOLOGIES for each context?</a:t>
            </a:r>
          </a:p>
          <a:p>
            <a:r>
              <a:rPr lang="en-US" dirty="0" smtClean="0"/>
              <a:t>How can we get organizational buy-in for BOTH the strategy and the technology?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ybermission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22960"/>
            <a:ext cx="3962400" cy="22585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14800" y="990600"/>
            <a:ext cx="4495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John Edmiston</a:t>
            </a:r>
          </a:p>
          <a:p>
            <a:r>
              <a:rPr lang="en-US" sz="2800" dirty="0" smtClean="0"/>
              <a:t>21615 </a:t>
            </a:r>
            <a:r>
              <a:rPr lang="en-US" sz="2800" dirty="0" err="1" smtClean="0"/>
              <a:t>Berendo</a:t>
            </a:r>
            <a:r>
              <a:rPr lang="en-US" sz="2800" dirty="0" smtClean="0"/>
              <a:t> Ave Ste 400</a:t>
            </a:r>
          </a:p>
          <a:p>
            <a:r>
              <a:rPr lang="en-US" sz="2800" dirty="0" smtClean="0"/>
              <a:t>Torrance CA 90502</a:t>
            </a:r>
          </a:p>
          <a:p>
            <a:r>
              <a:rPr lang="en-US" sz="2800" dirty="0" smtClean="0">
                <a:hlinkClick r:id="rId3"/>
              </a:rPr>
              <a:t>johned@cybermissions.org</a:t>
            </a:r>
            <a:endParaRPr lang="en-US" sz="2800" dirty="0" smtClean="0"/>
          </a:p>
          <a:p>
            <a:r>
              <a:rPr lang="en-US" sz="2800" dirty="0" smtClean="0"/>
              <a:t>310-748-9274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Cybermissions.org</a:t>
            </a:r>
          </a:p>
          <a:p>
            <a:r>
              <a:rPr lang="en-US" sz="2800" dirty="0" smtClean="0"/>
              <a:t>GlobalChristians.org</a:t>
            </a:r>
          </a:p>
          <a:p>
            <a:r>
              <a:rPr lang="en-US" sz="2800" dirty="0" smtClean="0"/>
              <a:t>BiblicalEQ.Com</a:t>
            </a:r>
          </a:p>
          <a:p>
            <a:r>
              <a:rPr lang="en-US" sz="2800" dirty="0" err="1" smtClean="0"/>
              <a:t>NewTestamentPrayer.Com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447800"/>
          </a:xfrm>
        </p:spPr>
        <p:txBody>
          <a:bodyPr>
            <a:normAutofit/>
          </a:bodyPr>
          <a:lstStyle/>
          <a:p>
            <a:r>
              <a:rPr lang="en-US" b="1" dirty="0" smtClean="0"/>
              <a:t>When </a:t>
            </a:r>
            <a:r>
              <a:rPr lang="en-US" b="1" dirty="0"/>
              <a:t>C</a:t>
            </a:r>
            <a:r>
              <a:rPr lang="en-US" b="1" dirty="0" smtClean="0"/>
              <a:t>an </a:t>
            </a:r>
            <a:r>
              <a:rPr lang="en-US" b="1" dirty="0"/>
              <a:t>T</a:t>
            </a:r>
            <a:r>
              <a:rPr lang="en-US" b="1" dirty="0" smtClean="0"/>
              <a:t>he </a:t>
            </a:r>
            <a:r>
              <a:rPr lang="en-US" b="1" dirty="0"/>
              <a:t>S</a:t>
            </a:r>
            <a:r>
              <a:rPr lang="en-US" b="1" dirty="0" smtClean="0"/>
              <a:t>tudents </a:t>
            </a:r>
            <a:r>
              <a:rPr lang="en-US" b="1" dirty="0" smtClean="0"/>
              <a:t>M</a:t>
            </a:r>
            <a:r>
              <a:rPr lang="en-US" b="1" dirty="0" smtClean="0"/>
              <a:t>eet?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b="1" dirty="0" smtClean="0"/>
              <a:t>Daily</a:t>
            </a:r>
            <a:r>
              <a:rPr lang="en-US" dirty="0" smtClean="0"/>
              <a:t> </a:t>
            </a:r>
            <a:r>
              <a:rPr lang="en-US" dirty="0"/>
              <a:t>– e-learning augmented classrooms, “flipped” learning, technology often mainly for note-taking, videos, labs.</a:t>
            </a:r>
          </a:p>
          <a:p>
            <a:pPr lvl="0"/>
            <a:r>
              <a:rPr lang="en-US" b="1" dirty="0"/>
              <a:t>Weekly</a:t>
            </a:r>
            <a:r>
              <a:rPr lang="en-US" dirty="0"/>
              <a:t> – flipped learning, TEE, blended learning,  content is mainly online, discuss in class, some online discussion as well, exams in class</a:t>
            </a:r>
          </a:p>
          <a:p>
            <a:pPr lvl="0"/>
            <a:r>
              <a:rPr lang="en-US" b="1" dirty="0"/>
              <a:t>Monthly</a:t>
            </a:r>
            <a:r>
              <a:rPr lang="en-US" dirty="0"/>
              <a:t> – TEE, blended learning, content and discussion mostly online, testing online, meet for main exams, final discussions, application, outreach etc.</a:t>
            </a:r>
          </a:p>
          <a:p>
            <a:pPr lvl="0"/>
            <a:r>
              <a:rPr lang="en-US" b="1" dirty="0"/>
              <a:t>Rarely </a:t>
            </a:r>
            <a:r>
              <a:rPr lang="en-US" dirty="0"/>
              <a:t>– online learning plus face-to-face residential intensives like many seminaries.</a:t>
            </a:r>
          </a:p>
          <a:p>
            <a:pPr lvl="0"/>
            <a:r>
              <a:rPr lang="en-US" b="1" dirty="0"/>
              <a:t>Never </a:t>
            </a:r>
            <a:r>
              <a:rPr lang="en-US" dirty="0"/>
              <a:t>– fully online, very careful attention to pedagogy.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Flipped = content online, discussions in </a:t>
            </a:r>
            <a:r>
              <a:rPr lang="en-US" dirty="0" smtClean="0"/>
              <a:t>class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Blended </a:t>
            </a:r>
            <a:r>
              <a:rPr lang="en-US" dirty="0"/>
              <a:t>= online learning plus face-to-face meetings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TEE </a:t>
            </a:r>
            <a:r>
              <a:rPr lang="en-US" dirty="0"/>
              <a:t>= Theological Education By Extension, study manual, revise and do exams in a group.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If This Content-&gt; </a:t>
            </a:r>
            <a:br>
              <a:rPr lang="en-US" dirty="0" smtClean="0"/>
            </a:br>
            <a:r>
              <a:rPr lang="en-US" dirty="0" smtClean="0"/>
              <a:t>Then That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noAutofit/>
          </a:bodyPr>
          <a:lstStyle/>
          <a:p>
            <a:pPr lvl="0"/>
            <a:r>
              <a:rPr lang="en-US" sz="2400" b="1" dirty="0"/>
              <a:t>Straightforward Content:  </a:t>
            </a:r>
            <a:r>
              <a:rPr lang="en-US" sz="2400" dirty="0"/>
              <a:t>meant to be read,  and quickly checked e.g. knowing a child safety policy or a travel reimbursement policy</a:t>
            </a:r>
            <a:r>
              <a:rPr lang="en-US" sz="2400" dirty="0" smtClean="0"/>
              <a:t>. PDF + quiz or similar.</a:t>
            </a:r>
            <a:endParaRPr lang="en-US" sz="2400" dirty="0"/>
          </a:p>
          <a:p>
            <a:pPr lvl="0"/>
            <a:r>
              <a:rPr lang="en-US" sz="2400" b="1" dirty="0"/>
              <a:t>Simple How-To Skills: </a:t>
            </a:r>
            <a:r>
              <a:rPr lang="en-US" sz="2400" dirty="0"/>
              <a:t>taught by video, pictures plus text, how-to-wikis </a:t>
            </a:r>
            <a:r>
              <a:rPr lang="en-US" sz="2400" dirty="0" smtClean="0"/>
              <a:t>etc. </a:t>
            </a:r>
            <a:endParaRPr lang="en-US" sz="2400" dirty="0"/>
          </a:p>
          <a:p>
            <a:pPr lvl="0"/>
            <a:r>
              <a:rPr lang="en-US" sz="2400" b="1" dirty="0"/>
              <a:t>Complex Technical Skills:  </a:t>
            </a:r>
            <a:r>
              <a:rPr lang="en-US" sz="2400" dirty="0"/>
              <a:t>to be mastered in order to complete a ministry objective and tested by competence (apprenticeship style) </a:t>
            </a:r>
            <a:r>
              <a:rPr lang="en-US" sz="2400" dirty="0" smtClean="0"/>
              <a:t>if-this-situation-then-that </a:t>
            </a:r>
            <a:r>
              <a:rPr lang="en-US" sz="2400" dirty="0"/>
              <a:t>e.g. running a sound booth</a:t>
            </a:r>
          </a:p>
          <a:p>
            <a:pPr lvl="0"/>
            <a:r>
              <a:rPr lang="en-US" sz="2400" b="1" dirty="0"/>
              <a:t>Basic Theology and Bible Knowledge: </a:t>
            </a:r>
            <a:r>
              <a:rPr lang="en-US" sz="2400" b="1" dirty="0" smtClean="0"/>
              <a:t> </a:t>
            </a:r>
            <a:r>
              <a:rPr lang="en-US" sz="2400" dirty="0" smtClean="0"/>
              <a:t>TEE or  online classroom, standardized </a:t>
            </a:r>
            <a:r>
              <a:rPr lang="en-US" sz="2400" dirty="0"/>
              <a:t>and tested via </a:t>
            </a:r>
            <a:r>
              <a:rPr lang="en-US" sz="2400" dirty="0" smtClean="0"/>
              <a:t> exams </a:t>
            </a:r>
            <a:r>
              <a:rPr lang="en-US" sz="2400" dirty="0"/>
              <a:t>or online.</a:t>
            </a:r>
          </a:p>
          <a:p>
            <a:pPr lvl="0"/>
            <a:r>
              <a:rPr lang="en-US" sz="2400" b="1" dirty="0"/>
              <a:t>Advanced Theology:  </a:t>
            </a:r>
            <a:r>
              <a:rPr lang="en-US" sz="2400" dirty="0" smtClean="0"/>
              <a:t>Stimulate</a:t>
            </a:r>
            <a:r>
              <a:rPr lang="en-US" sz="2400" b="1" dirty="0" smtClean="0"/>
              <a:t> </a:t>
            </a:r>
            <a:r>
              <a:rPr lang="en-US" sz="2400" dirty="0" smtClean="0"/>
              <a:t>research </a:t>
            </a:r>
            <a:r>
              <a:rPr lang="en-US" sz="2400" dirty="0"/>
              <a:t>and reflection, discussion, </a:t>
            </a:r>
            <a:r>
              <a:rPr lang="en-US" sz="2400" dirty="0" smtClean="0"/>
              <a:t>research projects, praxis, action/reflection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This -&gt; Then That 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b="1" dirty="0"/>
              <a:t>Controversial Issues: </a:t>
            </a:r>
            <a:r>
              <a:rPr lang="en-US" dirty="0"/>
              <a:t>apologetics, cults, culture-wars material - discussion, argument, case studies, research, tested by stating your case. Moots (practice trials for lawyers)</a:t>
            </a:r>
          </a:p>
          <a:p>
            <a:pPr lvl="0"/>
            <a:r>
              <a:rPr lang="en-US" b="1" dirty="0"/>
              <a:t>Spiritual Skills:  </a:t>
            </a:r>
            <a:r>
              <a:rPr lang="en-US" dirty="0"/>
              <a:t>prayer, healing, exorcism, learn by video + </a:t>
            </a:r>
            <a:r>
              <a:rPr lang="en-US" dirty="0" smtClean="0"/>
              <a:t>mentoring, impartation </a:t>
            </a:r>
            <a:r>
              <a:rPr lang="en-US" dirty="0"/>
              <a:t>and example, practice in small groups then in ministry, evaluate by visible results achieved.</a:t>
            </a:r>
          </a:p>
          <a:p>
            <a:pPr lvl="0"/>
            <a:r>
              <a:rPr lang="en-US" b="1" dirty="0" smtClean="0"/>
              <a:t>Homiletics/Performance </a:t>
            </a:r>
            <a:r>
              <a:rPr lang="en-US" b="1" dirty="0"/>
              <a:t>Skills:  </a:t>
            </a:r>
            <a:r>
              <a:rPr lang="en-US" dirty="0"/>
              <a:t>best taught in class but could be taught by video and students send in audio/video of their 7 minute sermons 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This -&gt; Then That 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b="1" dirty="0"/>
              <a:t>Contextual and Community Issues:  </a:t>
            </a:r>
            <a:r>
              <a:rPr lang="en-US" dirty="0"/>
              <a:t>learn biblical basis, go out into the community, use qualitative research methodologies, report back</a:t>
            </a:r>
          </a:p>
          <a:p>
            <a:pPr lvl="0"/>
            <a:r>
              <a:rPr lang="en-US" b="1" dirty="0"/>
              <a:t>Statements of Faith:</a:t>
            </a:r>
            <a:r>
              <a:rPr lang="en-US" dirty="0"/>
              <a:t> and other standard core values material to be deeply internalized, and reflected upon and tested by case studies and discussion in online forums.</a:t>
            </a:r>
          </a:p>
          <a:p>
            <a:pPr lvl="0"/>
            <a:r>
              <a:rPr lang="en-US" b="1" dirty="0"/>
              <a:t>Leadership and Management Skills:</a:t>
            </a:r>
            <a:r>
              <a:rPr lang="en-US" dirty="0"/>
              <a:t>  which can only be taught by 1:1 mentoring (perhaps some of it by Skype) and tested in case studies and in real life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Learning </a:t>
            </a:r>
            <a:r>
              <a:rPr lang="en-US" b="1" dirty="0"/>
              <a:t>S</a:t>
            </a:r>
            <a:r>
              <a:rPr lang="en-US" b="1" dirty="0" smtClean="0"/>
              <a:t>tyles?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Solitary </a:t>
            </a:r>
            <a:r>
              <a:rPr lang="en-US" dirty="0"/>
              <a:t>scholars vs. Group learners</a:t>
            </a:r>
          </a:p>
          <a:p>
            <a:pPr lvl="0"/>
            <a:r>
              <a:rPr lang="en-US" dirty="0"/>
              <a:t>Oral Learners vs. Highly  Literate Learners</a:t>
            </a:r>
          </a:p>
          <a:p>
            <a:pPr lvl="0"/>
            <a:r>
              <a:rPr lang="en-US" dirty="0"/>
              <a:t>Reflective, analytical learners  vs. Conventional, authority driven students</a:t>
            </a:r>
          </a:p>
          <a:p>
            <a:pPr lvl="0"/>
            <a:r>
              <a:rPr lang="en-US" dirty="0"/>
              <a:t>Learn by argument  vs.  Dislike argument</a:t>
            </a:r>
          </a:p>
          <a:p>
            <a:pPr lvl="0"/>
            <a:r>
              <a:rPr lang="en-US" dirty="0"/>
              <a:t>Outdoor, kinesthetic, apprenticeship style vs.  Indoor, content driven, lecture </a:t>
            </a:r>
            <a:r>
              <a:rPr lang="en-US" dirty="0" smtClean="0"/>
              <a:t>style</a:t>
            </a:r>
          </a:p>
          <a:p>
            <a:pPr lvl="0"/>
            <a:r>
              <a:rPr lang="en-US" dirty="0" smtClean="0"/>
              <a:t>Spiritual Intelligence</a:t>
            </a:r>
          </a:p>
          <a:p>
            <a:pPr lvl="0"/>
            <a:r>
              <a:rPr lang="en-US" dirty="0" smtClean="0"/>
              <a:t>Emotional Intelligence</a:t>
            </a:r>
          </a:p>
          <a:p>
            <a:pPr lvl="0"/>
            <a:r>
              <a:rPr lang="en-US" dirty="0" smtClean="0"/>
              <a:t>Mystical / Analytical / Concrete-Relational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/ </a:t>
            </a:r>
            <a:r>
              <a:rPr lang="en-US" dirty="0" err="1" smtClean="0"/>
              <a:t>Orality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/>
              <a:t>Advanced readers </a:t>
            </a:r>
            <a:r>
              <a:rPr lang="en-US" dirty="0"/>
              <a:t>– books, ebooks, textbooks plus media and apps</a:t>
            </a:r>
          </a:p>
          <a:p>
            <a:pPr lvl="0"/>
            <a:r>
              <a:rPr lang="en-US" b="1" dirty="0"/>
              <a:t>Eager readers </a:t>
            </a:r>
            <a:r>
              <a:rPr lang="en-US" dirty="0"/>
              <a:t>– simplified textbooks, ebooks plus media and apps</a:t>
            </a:r>
          </a:p>
          <a:p>
            <a:pPr lvl="0"/>
            <a:r>
              <a:rPr lang="en-US" b="1" dirty="0"/>
              <a:t>Reluctant readers </a:t>
            </a:r>
            <a:r>
              <a:rPr lang="en-US" dirty="0"/>
              <a:t>– media and apps with short explanatory text, </a:t>
            </a:r>
            <a:r>
              <a:rPr lang="en-US" dirty="0" err="1"/>
              <a:t>orality</a:t>
            </a:r>
            <a:r>
              <a:rPr lang="en-US" dirty="0"/>
              <a:t> strategies,  </a:t>
            </a:r>
            <a:r>
              <a:rPr lang="en-US" dirty="0" err="1"/>
              <a:t>storying</a:t>
            </a:r>
            <a:endParaRPr lang="en-US" dirty="0"/>
          </a:p>
          <a:p>
            <a:r>
              <a:rPr lang="en-US" b="1" dirty="0"/>
              <a:t>Non-readers</a:t>
            </a:r>
            <a:r>
              <a:rPr lang="en-US" dirty="0"/>
              <a:t>  - </a:t>
            </a:r>
            <a:r>
              <a:rPr lang="en-US" dirty="0" err="1"/>
              <a:t>orality</a:t>
            </a:r>
            <a:r>
              <a:rPr lang="en-US" dirty="0"/>
              <a:t> strategies,  </a:t>
            </a:r>
            <a:r>
              <a:rPr lang="en-US" dirty="0" err="1"/>
              <a:t>storying</a:t>
            </a:r>
            <a:r>
              <a:rPr lang="en-US" dirty="0"/>
              <a:t>, media and apps only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114</TotalTime>
  <Words>2132</Words>
  <Application>Microsoft Office PowerPoint</Application>
  <PresentationFormat>On-screen Show (4:3)</PresentationFormat>
  <Paragraphs>177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Module</vt:lpstr>
      <vt:lpstr>E-Learning Decisions</vt:lpstr>
      <vt:lpstr>Part 1 – E-learning Strategy</vt:lpstr>
      <vt:lpstr>When Can The Students Meet?</vt:lpstr>
      <vt:lpstr>TERMS</vt:lpstr>
      <vt:lpstr>If This Content-&gt;  Then That Strategy</vt:lpstr>
      <vt:lpstr>If This -&gt; Then That  2</vt:lpstr>
      <vt:lpstr>If This -&gt; Then That  3</vt:lpstr>
      <vt:lpstr>Learning Styles?</vt:lpstr>
      <vt:lpstr>Reading / Orality</vt:lpstr>
      <vt:lpstr>Part 2 – E-Learning Technology</vt:lpstr>
      <vt:lpstr>Technical Constraints</vt:lpstr>
      <vt:lpstr>What Technology Do They Own?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Qns To Keep In Mind</vt:lpstr>
      <vt:lpstr>Slide 24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Edmiston</dc:creator>
  <cp:lastModifiedBy>John Edmiston</cp:lastModifiedBy>
  <cp:revision>9</cp:revision>
  <dcterms:created xsi:type="dcterms:W3CDTF">2014-04-28T02:04:43Z</dcterms:created>
  <dcterms:modified xsi:type="dcterms:W3CDTF">2014-04-28T03:58:44Z</dcterms:modified>
</cp:coreProperties>
</file>