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257" r:id="rId3"/>
    <p:sldId id="259" r:id="rId4"/>
    <p:sldId id="270" r:id="rId5"/>
    <p:sldId id="266" r:id="rId6"/>
    <p:sldId id="263" r:id="rId7"/>
    <p:sldId id="261" r:id="rId8"/>
    <p:sldId id="260" r:id="rId9"/>
    <p:sldId id="262" r:id="rId10"/>
    <p:sldId id="265" r:id="rId11"/>
    <p:sldId id="267" r:id="rId12"/>
    <p:sldId id="268" r:id="rId13"/>
    <p:sldId id="269" r:id="rId14"/>
    <p:sldId id="271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3DF01-7F12-4B15-B1C1-2DF40021DF7E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4AE37-7291-4867-9212-2440CA4D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AE37-7291-4867-9212-2440CA4D405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AE37-7291-4867-9212-2440CA4D40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AE37-7291-4867-9212-2440CA4D40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AE37-7291-4867-9212-2440CA4D405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AE37-7291-4867-9212-2440CA4D40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AE37-7291-4867-9212-2440CA4D405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AE37-7291-4867-9212-2440CA4D40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AE37-7291-4867-9212-2440CA4D405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69D64E8-1060-4FDC-9902-2A12731CD10E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C7915FB-F7B3-4A6D-B8CD-2FCB11416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64E8-1060-4FDC-9902-2A12731CD10E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5FB-F7B3-4A6D-B8CD-2FCB1141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64E8-1060-4FDC-9902-2A12731CD10E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5FB-F7B3-4A6D-B8CD-2FCB1141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64E8-1060-4FDC-9902-2A12731CD10E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5FB-F7B3-4A6D-B8CD-2FCB1141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64E8-1060-4FDC-9902-2A12731CD10E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5FB-F7B3-4A6D-B8CD-2FCB1141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64E8-1060-4FDC-9902-2A12731CD10E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5FB-F7B3-4A6D-B8CD-2FCB1141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64E8-1060-4FDC-9902-2A12731CD10E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5FB-F7B3-4A6D-B8CD-2FCB1141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64E8-1060-4FDC-9902-2A12731CD10E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5FB-F7B3-4A6D-B8CD-2FCB1141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64E8-1060-4FDC-9902-2A12731CD10E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5FB-F7B3-4A6D-B8CD-2FCB1141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64E8-1060-4FDC-9902-2A12731CD10E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5FB-F7B3-4A6D-B8CD-2FCB1141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64E8-1060-4FDC-9902-2A12731CD10E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5FB-F7B3-4A6D-B8CD-2FCB1141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A69D64E8-1060-4FDC-9902-2A12731CD10E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9C7915FB-F7B3-4A6D-B8CD-2FCB1141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eadvance.org/how-to/84-how-to-3-producing-great-video-four-free-video-based-sites-that-will-get-you-there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://bit.ly/hKtyZ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bileadvance.org/" TargetMode="External"/><Relationship Id="rId5" Type="http://schemas.openxmlformats.org/officeDocument/2006/relationships/hyperlink" Target="http://www.mobileadvance.org/how-to/96-how-to-5-shooting-good-video-with-a-mobile-phone" TargetMode="External"/><Relationship Id="rId4" Type="http://schemas.openxmlformats.org/officeDocument/2006/relationships/hyperlink" Target="http://www.mobileadvance.org/how-to/88-how-to-4-top-10-mobile-video-production-tip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globalchristians.org/" TargetMode="External"/><Relationship Id="rId7" Type="http://schemas.openxmlformats.org/officeDocument/2006/relationships/hyperlink" Target="http://www.biblicaleq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ernityradio.org/" TargetMode="External"/><Relationship Id="rId5" Type="http://schemas.openxmlformats.org/officeDocument/2006/relationships/hyperlink" Target="http://www.newtestamentprayer.org/" TargetMode="External"/><Relationship Id="rId10" Type="http://schemas.openxmlformats.org/officeDocument/2006/relationships/hyperlink" Target="mailto:johned@aibi.ph?subject=Cybermissions%20Enquiry" TargetMode="External"/><Relationship Id="rId4" Type="http://schemas.openxmlformats.org/officeDocument/2006/relationships/hyperlink" Target="http://www.cybermissions.org/" TargetMode="External"/><Relationship Id="rId9" Type="http://schemas.openxmlformats.org/officeDocument/2006/relationships/hyperlink" Target="mailto:johned@aibi.p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ology.ccci.org/projects/the-mlearning-project/" TargetMode="External"/><Relationship Id="rId2" Type="http://schemas.openxmlformats.org/officeDocument/2006/relationships/hyperlink" Target="http://allogy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gamm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://www.frontlinesms.com/" TargetMode="External"/><Relationship Id="rId4" Type="http://schemas.openxmlformats.org/officeDocument/2006/relationships/hyperlink" Target="http://www.textmagic.com/app/pages/en/products/email-to-sm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oskevangelism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storynetwork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7772400" cy="1238251"/>
          </a:xfrm>
        </p:spPr>
        <p:txBody>
          <a:bodyPr/>
          <a:lstStyle/>
          <a:p>
            <a:r>
              <a:rPr lang="en-US" dirty="0" smtClean="0"/>
              <a:t>Mobile Discipleship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4290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 John Edmiston</a:t>
            </a:r>
            <a:endParaRPr lang="en-US" dirty="0"/>
          </a:p>
        </p:txBody>
      </p:sp>
      <p:pic>
        <p:nvPicPr>
          <p:cNvPr id="4" name="Picture 3" descr="mobile_phone_telephone_262747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2952750" cy="1781175"/>
          </a:xfrm>
          <a:prstGeom prst="rect">
            <a:avLst/>
          </a:prstGeom>
          <a:effectLst>
            <a:outerShdw blurRad="50800" dist="63500" dir="5400000" algn="ctr" rotWithShape="0">
              <a:schemeClr val="accent6">
                <a:lumMod val="50000"/>
              </a:schemeClr>
            </a:outerShdw>
          </a:effectLst>
        </p:spPr>
      </p:pic>
      <p:pic>
        <p:nvPicPr>
          <p:cNvPr id="5" name="Picture 4" descr="discipleship-for-miss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343400"/>
            <a:ext cx="3279913" cy="1981200"/>
          </a:xfrm>
          <a:prstGeom prst="rect">
            <a:avLst/>
          </a:prstGeom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johned_feb_2010_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304800"/>
            <a:ext cx="1694509" cy="1923388"/>
          </a:xfrm>
          <a:prstGeom prst="rect">
            <a:avLst/>
          </a:prstGeom>
          <a:effectLst>
            <a:outerShdw blurRad="50800" dist="63500" dir="5400000" algn="ctr" rotWithShape="0">
              <a:schemeClr val="accent6">
                <a:lumMod val="50000"/>
              </a:schemeClr>
            </a:outerShdw>
          </a:effectLst>
        </p:spPr>
      </p:pic>
      <p:pic>
        <p:nvPicPr>
          <p:cNvPr id="22" name="Picture 21" descr="6163121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4056" y="4343400"/>
            <a:ext cx="2647293" cy="1981200"/>
          </a:xfrm>
          <a:prstGeom prst="rect">
            <a:avLst/>
          </a:prstGeom>
          <a:effectLst>
            <a:outerShdw blurRad="50800" dist="63500" dir="5400000" algn="ctr" rotWithShape="0">
              <a:schemeClr val="accent6">
                <a:lumMod val="50000"/>
              </a:schemeClr>
            </a:outerShdw>
          </a:effectLst>
        </p:spPr>
      </p:pic>
    </p:spTree>
    <p:custDataLst>
      <p:tags r:id="rId1"/>
    </p:custDataLst>
  </p:cSld>
  <p:clrMapOvr>
    <a:masterClrMapping/>
  </p:clrMapOvr>
  <p:transition advTm="17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Mobile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6294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                Mobile Media Best Practices Working Document (in-process)-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bit.ly/hKtyZ1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                Shooting &amp; Producing Good Video (General)-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www.mobileadvance.org/how-to/84-how-to-3-producing-great-video-four-free-video-based-sites-that-will-get-you-there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                Media for the Mobile Screen Best Practices- </a:t>
            </a: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www.mobileadvance.org/how-to/88-how-to-4-top-10-mobile-video-production-tips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                Shooting Good Video with a Mobile Phone- </a:t>
            </a:r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www.mobileadvance.org/how-to/96-how-to-5-shooting-good-video-with-a-mobile-phone</a:t>
            </a:r>
            <a:r>
              <a:rPr lang="en-US" dirty="0" smtClean="0"/>
              <a:t>        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</a:t>
            </a:r>
            <a:endParaRPr lang="en-US" dirty="0" smtClean="0"/>
          </a:p>
          <a:p>
            <a:r>
              <a:rPr lang="en-US" i="1" dirty="0" smtClean="0"/>
              <a:t>The above links are courtesy of </a:t>
            </a:r>
            <a:r>
              <a:rPr lang="en-US" i="1" dirty="0" err="1" smtClean="0">
                <a:hlinkClick r:id="rId6"/>
              </a:rPr>
              <a:t>MobileAdvance.Org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2051" name="Picture 3" descr="C:\Documents and Settings\John Edmiston\Local Settings\Temporary Internet Files\Content.IE5\JWW9H8FV\MP90044850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676400"/>
            <a:ext cx="1981200" cy="2971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Design 1 – B4 U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6019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Who:    Are you trying to teach?</a:t>
            </a:r>
          </a:p>
          <a:p>
            <a:r>
              <a:rPr lang="en-US" sz="2400" dirty="0" smtClean="0"/>
              <a:t>Who:    Are they connected to?</a:t>
            </a:r>
          </a:p>
          <a:p>
            <a:r>
              <a:rPr lang="en-US" sz="2400" dirty="0" smtClean="0"/>
              <a:t>Where:  Are they?  Bandwidth? Phones?</a:t>
            </a:r>
          </a:p>
          <a:p>
            <a:r>
              <a:rPr lang="en-US" sz="2400" dirty="0" smtClean="0"/>
              <a:t>When:    Time constraints </a:t>
            </a:r>
            <a:r>
              <a:rPr lang="en-US" sz="2400" dirty="0" smtClean="0"/>
              <a:t>&amp;</a:t>
            </a:r>
            <a:r>
              <a:rPr lang="en-US" sz="2400" dirty="0" smtClean="0"/>
              <a:t> opportunities</a:t>
            </a:r>
          </a:p>
          <a:p>
            <a:r>
              <a:rPr lang="en-US" sz="2400" dirty="0" smtClean="0"/>
              <a:t>What:   Are their learning needs?</a:t>
            </a:r>
          </a:p>
          <a:p>
            <a:r>
              <a:rPr lang="en-US" sz="2400" dirty="0" smtClean="0"/>
              <a:t>What:   Are their felt needs?</a:t>
            </a:r>
          </a:p>
          <a:p>
            <a:r>
              <a:rPr lang="en-US" sz="2400" dirty="0" smtClean="0"/>
              <a:t>What: </a:t>
            </a:r>
            <a:r>
              <a:rPr lang="en-US" sz="2400" dirty="0" smtClean="0"/>
              <a:t> </a:t>
            </a:r>
            <a:r>
              <a:rPr lang="en-US" sz="2400" dirty="0" smtClean="0"/>
              <a:t>  Technology is available &amp; easy?</a:t>
            </a:r>
          </a:p>
          <a:p>
            <a:r>
              <a:rPr lang="en-US" sz="2400" dirty="0" smtClean="0"/>
              <a:t>How:     Do they learn best? </a:t>
            </a:r>
          </a:p>
          <a:p>
            <a:r>
              <a:rPr lang="en-US" sz="2400" dirty="0" smtClean="0"/>
              <a:t>How:     Can they use the materials?</a:t>
            </a:r>
          </a:p>
          <a:p>
            <a:r>
              <a:rPr lang="en-US" sz="2400" dirty="0" smtClean="0"/>
              <a:t>How:     Can you tell if learning occurred?</a:t>
            </a:r>
          </a:p>
          <a:p>
            <a:r>
              <a:rPr lang="en-US" sz="2400" dirty="0" smtClean="0"/>
              <a:t>How:    Can you get feedback?</a:t>
            </a:r>
          </a:p>
          <a:p>
            <a:r>
              <a:rPr lang="en-US" sz="2400" dirty="0" smtClean="0"/>
              <a:t>Why:    Is there a real need or is it just cool?</a:t>
            </a:r>
          </a:p>
          <a:p>
            <a:endParaRPr lang="en-US" dirty="0"/>
          </a:p>
        </p:txBody>
      </p:sp>
      <p:pic>
        <p:nvPicPr>
          <p:cNvPr id="3078" name="Picture 6" descr="C:\Documents and Settings\John Edmiston\Local Settings\Temporary Internet Files\Content.IE5\5HNM97Q9\MP9004094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00200"/>
            <a:ext cx="2590800" cy="2590800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Design 2 -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Smartphone App </a:t>
            </a:r>
            <a:r>
              <a:rPr lang="en-US" dirty="0" smtClean="0"/>
              <a:t>– high end users with 3g connections</a:t>
            </a:r>
          </a:p>
          <a:p>
            <a:r>
              <a:rPr lang="en-US" b="1" dirty="0" smtClean="0"/>
              <a:t>SD Cards </a:t>
            </a:r>
            <a:r>
              <a:rPr lang="en-US" dirty="0" smtClean="0"/>
              <a:t>– basic feature phones, most computers and tablets</a:t>
            </a:r>
          </a:p>
          <a:p>
            <a:r>
              <a:rPr lang="en-US" b="1" dirty="0" smtClean="0"/>
              <a:t>Wireless</a:t>
            </a:r>
            <a:r>
              <a:rPr lang="en-US" dirty="0" smtClean="0"/>
              <a:t> – many feature phones, laptops, </a:t>
            </a:r>
            <a:r>
              <a:rPr lang="en-US" dirty="0" err="1" smtClean="0"/>
              <a:t>ipods</a:t>
            </a:r>
            <a:r>
              <a:rPr lang="en-US" dirty="0" smtClean="0"/>
              <a:t>, tablets.</a:t>
            </a:r>
          </a:p>
          <a:p>
            <a:r>
              <a:rPr lang="en-US" b="1" dirty="0" smtClean="0"/>
              <a:t>Bluetooth</a:t>
            </a:r>
            <a:r>
              <a:rPr lang="en-US" dirty="0" smtClean="0"/>
              <a:t> – limited range and file size, more advanced phones</a:t>
            </a:r>
          </a:p>
          <a:p>
            <a:r>
              <a:rPr lang="en-US" b="1" dirty="0" smtClean="0"/>
              <a:t>Mobile website </a:t>
            </a:r>
            <a:r>
              <a:rPr lang="en-US" dirty="0" smtClean="0"/>
              <a:t>– feature phones and </a:t>
            </a:r>
            <a:r>
              <a:rPr lang="en-US" dirty="0" err="1" smtClean="0"/>
              <a:t>smartphones</a:t>
            </a:r>
            <a:r>
              <a:rPr lang="en-US" dirty="0" smtClean="0"/>
              <a:t> but cost of downloading materials may be high</a:t>
            </a:r>
          </a:p>
          <a:p>
            <a:r>
              <a:rPr lang="en-US" b="1" dirty="0" err="1" smtClean="0"/>
              <a:t>Asterix</a:t>
            </a:r>
            <a:r>
              <a:rPr lang="en-US" dirty="0" smtClean="0"/>
              <a:t> audio call2phone – calls the phones or phones call </a:t>
            </a:r>
            <a:r>
              <a:rPr lang="en-US" dirty="0" err="1" smtClean="0"/>
              <a:t>Asterix</a:t>
            </a:r>
            <a:r>
              <a:rPr lang="en-US" dirty="0" smtClean="0"/>
              <a:t> server</a:t>
            </a:r>
          </a:p>
          <a:p>
            <a:r>
              <a:rPr lang="en-US" b="1" dirty="0" smtClean="0"/>
              <a:t>Skype</a:t>
            </a:r>
            <a:r>
              <a:rPr lang="en-US" dirty="0" smtClean="0"/>
              <a:t> / conferencing – for phones w. Skype.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Documents and Settings\John Edmiston\Local Settings\Temporary Internet Files\Content.IE5\BQE1I7KP\MC90044149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7526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Design 3 – Choosing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0200" cy="5105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Audio</a:t>
            </a:r>
            <a:r>
              <a:rPr lang="en-US" sz="2400" dirty="0" smtClean="0"/>
              <a:t> – universal, easy to make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/>
              <a:t>Video </a:t>
            </a:r>
            <a:r>
              <a:rPr lang="en-US" sz="2400" dirty="0" smtClean="0"/>
              <a:t>– high cost of production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err="1" smtClean="0"/>
              <a:t>Ebook</a:t>
            </a:r>
            <a:r>
              <a:rPr lang="en-US" sz="2400" b="1" dirty="0" smtClean="0"/>
              <a:t> </a:t>
            </a:r>
            <a:r>
              <a:rPr lang="en-US" sz="2400" dirty="0" smtClean="0"/>
              <a:t>– needs to be a supported format on the phones, PDF on most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/>
              <a:t>SMS </a:t>
            </a:r>
            <a:r>
              <a:rPr lang="en-US" sz="2400" dirty="0" smtClean="0"/>
              <a:t>– great for feedback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/>
              <a:t>Story and Reflect </a:t>
            </a:r>
            <a:r>
              <a:rPr lang="en-US" sz="2400" dirty="0" smtClean="0"/>
              <a:t>– oral learners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/>
              <a:t>Blended</a:t>
            </a:r>
            <a:r>
              <a:rPr lang="en-US" sz="2400" dirty="0" smtClean="0"/>
              <a:t> -  have media on phone discuss in face-to-face group</a:t>
            </a:r>
          </a:p>
        </p:txBody>
      </p:sp>
      <p:pic>
        <p:nvPicPr>
          <p:cNvPr id="5122" name="Picture 2" descr="C:\Documents and Settings\John Edmiston\Local Settings\Temporary Internet Files\Content.IE5\5HNM97Q9\MC9002344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884" y="1752600"/>
            <a:ext cx="2571290" cy="26172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Course Design 4 – Training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Shorter is better</a:t>
            </a:r>
          </a:p>
          <a:p>
            <a:r>
              <a:rPr lang="en-US" sz="2400" dirty="0" smtClean="0"/>
              <a:t>No one wants to watch a 45 minute sermon on a 2 inch screen. </a:t>
            </a:r>
          </a:p>
          <a:p>
            <a:r>
              <a:rPr lang="en-US" sz="2400" dirty="0" smtClean="0"/>
              <a:t>Ten minute “chunks” then reflect, feedback, SMS quiz etc.</a:t>
            </a:r>
          </a:p>
          <a:p>
            <a:r>
              <a:rPr lang="en-US" sz="2400" dirty="0" smtClean="0"/>
              <a:t>Simple interface, not busy</a:t>
            </a:r>
          </a:p>
          <a:p>
            <a:r>
              <a:rPr lang="en-US" sz="2400" dirty="0" smtClean="0"/>
              <a:t>Use scenarios that teach lessons create questions - like some management training videos</a:t>
            </a:r>
          </a:p>
          <a:p>
            <a:r>
              <a:rPr lang="en-US" sz="2400" dirty="0" smtClean="0"/>
              <a:t>Interrupt-able – no devastating loss of info if the person has to glance away for a second.</a:t>
            </a:r>
            <a:endParaRPr lang="en-US" sz="2400" dirty="0"/>
          </a:p>
        </p:txBody>
      </p:sp>
      <p:pic>
        <p:nvPicPr>
          <p:cNvPr id="7170" name="Picture 2" descr="C:\Documents and Settings\John Edmiston\Local Settings\Temporary Internet Files\Content.IE5\SCFTPF11\MP9004487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2743200" cy="20574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smtClean="0"/>
              <a:t>About Cybermissions….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295400"/>
            <a:ext cx="66294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Cybermissions vision is to be changing people, churches and nations for good through online theological education and ministry training. </a:t>
            </a:r>
          </a:p>
          <a:p>
            <a:endParaRPr lang="en-US" dirty="0" smtClean="0"/>
          </a:p>
          <a:p>
            <a:r>
              <a:rPr lang="en-US" dirty="0" smtClean="0"/>
              <a:t>Cybermissions equips indigenous Christian leaders with the tools for evangelism, discipleship, church-planting, pastoral work and missions.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also offer training in Internet Evangelism and Cybermissions</a:t>
            </a:r>
          </a:p>
          <a:p>
            <a:endParaRPr lang="en-US" dirty="0" smtClean="0"/>
          </a:p>
          <a:p>
            <a:r>
              <a:rPr lang="en-US" dirty="0" smtClean="0"/>
              <a:t>Our websites are: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3"/>
              </a:rPr>
              <a:t>www.globalchristians.org </a:t>
            </a:r>
            <a:r>
              <a:rPr lang="en-US" dirty="0" smtClean="0"/>
              <a:t> </a:t>
            </a:r>
            <a:r>
              <a:rPr lang="en-US" sz="2300" dirty="0" smtClean="0"/>
              <a:t>(Theological Education)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4"/>
              </a:rPr>
              <a:t>www.cybermissions.org </a:t>
            </a:r>
            <a:r>
              <a:rPr lang="en-US" dirty="0" smtClean="0"/>
              <a:t> </a:t>
            </a:r>
            <a:r>
              <a:rPr lang="en-US" sz="2300" dirty="0" smtClean="0"/>
              <a:t>(Cybermissions Training)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5"/>
              </a:rPr>
              <a:t>ww.newtestamentprayer.org</a:t>
            </a:r>
            <a:r>
              <a:rPr lang="en-US" dirty="0" smtClean="0"/>
              <a:t>  </a:t>
            </a:r>
            <a:r>
              <a:rPr lang="en-US" sz="2300" dirty="0" smtClean="0"/>
              <a:t>(Prayer)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6"/>
              </a:rPr>
              <a:t>ww.eternityradio.org</a:t>
            </a:r>
            <a:r>
              <a:rPr lang="en-US" dirty="0" smtClean="0"/>
              <a:t>   </a:t>
            </a:r>
            <a:r>
              <a:rPr lang="en-US" sz="2300" dirty="0" smtClean="0"/>
              <a:t>(Audio Bible Teaching)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7"/>
              </a:rPr>
              <a:t>www.biblicaleq.com</a:t>
            </a:r>
            <a:r>
              <a:rPr lang="en-US" dirty="0" smtClean="0"/>
              <a:t>  </a:t>
            </a:r>
            <a:r>
              <a:rPr lang="en-US" sz="2300" dirty="0" smtClean="0"/>
              <a:t>(Counseling, EQ, Leadership)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ybermissions_logo_no_URL_new_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1295400"/>
            <a:ext cx="1828800" cy="1828800"/>
          </a:xfrm>
          <a:prstGeom prst="rect">
            <a:avLst/>
          </a:prstGeom>
          <a:effectLst>
            <a:outerShdw blurRad="50800" dist="76200" dir="2640000" algn="ctr" rotWithShape="0">
              <a:schemeClr val="accent6">
                <a:lumMod val="50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3276600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rId9"/>
            </a:endParaRPr>
          </a:p>
          <a:p>
            <a:r>
              <a:rPr lang="en-US" dirty="0" smtClean="0"/>
              <a:t>CEO:  </a:t>
            </a:r>
            <a:r>
              <a:rPr lang="en-US" dirty="0" smtClean="0">
                <a:hlinkClick r:id="rId10"/>
              </a:rPr>
              <a:t>John Edmiston</a:t>
            </a:r>
            <a:endParaRPr lang="en-US" dirty="0" smtClean="0"/>
          </a:p>
          <a:p>
            <a:r>
              <a:rPr lang="en-US" dirty="0" smtClean="0"/>
              <a:t>Ph:  +1-310-549-6791</a:t>
            </a:r>
          </a:p>
          <a:p>
            <a:r>
              <a:rPr lang="en-US" dirty="0" smtClean="0"/>
              <a:t>Fax: +1-310-834-2898</a:t>
            </a:r>
          </a:p>
          <a:p>
            <a:endParaRPr lang="en-US" dirty="0" smtClean="0"/>
          </a:p>
          <a:p>
            <a:r>
              <a:rPr lang="en-US" dirty="0" smtClean="0"/>
              <a:t>Cybermissions</a:t>
            </a:r>
          </a:p>
          <a:p>
            <a:pPr marL="342900" indent="-342900">
              <a:buAutoNum type="arabicPlain" startAt="304"/>
            </a:pPr>
            <a:r>
              <a:rPr lang="en-US" dirty="0" smtClean="0"/>
              <a:t> E. Realty St.</a:t>
            </a:r>
          </a:p>
          <a:p>
            <a:pPr marL="342900" indent="-342900"/>
            <a:r>
              <a:rPr lang="en-US" dirty="0" smtClean="0"/>
              <a:t>Carson CA  90745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>
                <a:hlinkClick r:id="rId10"/>
              </a:rPr>
              <a:t>johned@aibi.ph</a:t>
            </a:r>
            <a:endParaRPr lang="en-US" dirty="0"/>
          </a:p>
        </p:txBody>
      </p:sp>
    </p:spTree>
  </p:cSld>
  <p:clrMapOvr>
    <a:masterClrMapping/>
  </p:clrMapOvr>
  <p:transition advTm="33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1143000"/>
          </a:xfrm>
        </p:spPr>
        <p:txBody>
          <a:bodyPr/>
          <a:lstStyle/>
          <a:p>
            <a:r>
              <a:rPr lang="en-US" dirty="0" smtClean="0"/>
              <a:t>The Last Mile…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CHALLENGE: How to get training out to isolated rural learners and to Christian leaders in the new massive urban slums?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 mobile phone is one of the few viable delivery platforms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50-70% penetration rate even in Africa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Most will not have 3G data plans so we have to be creative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Need to combine the delivery mechanism (mobile) with small groups / mentoring / a respected </a:t>
            </a:r>
            <a:r>
              <a:rPr lang="en-US" sz="2400" dirty="0" err="1" smtClean="0"/>
              <a:t>discipler</a:t>
            </a:r>
            <a:r>
              <a:rPr lang="en-US" sz="2400" dirty="0" smtClean="0"/>
              <a:t> of people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2400"/>
            <a:ext cx="2941052" cy="167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advTm="653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45720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Mobile </a:t>
            </a:r>
            <a:br>
              <a:rPr lang="en-US" dirty="0" smtClean="0"/>
            </a:br>
            <a:r>
              <a:rPr lang="en-US" dirty="0" smtClean="0"/>
              <a:t>Bible College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1"/>
            <a:ext cx="5105400" cy="2971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Curriculum on an SDHC card</a:t>
            </a:r>
          </a:p>
          <a:p>
            <a:r>
              <a:rPr lang="en-US" sz="2400" dirty="0" smtClean="0"/>
              <a:t>A mobile phone +  speakers</a:t>
            </a:r>
          </a:p>
          <a:p>
            <a:r>
              <a:rPr lang="en-US" sz="2400" dirty="0" smtClean="0"/>
              <a:t>Does not need reliable electricity </a:t>
            </a:r>
          </a:p>
          <a:p>
            <a:r>
              <a:rPr lang="en-US" sz="2400" dirty="0" smtClean="0"/>
              <a:t>Does not require Internet access</a:t>
            </a:r>
          </a:p>
          <a:p>
            <a:r>
              <a:rPr lang="en-US" sz="2400" dirty="0" smtClean="0"/>
              <a:t>Portable, secure and looks normal</a:t>
            </a:r>
          </a:p>
          <a:p>
            <a:r>
              <a:rPr lang="en-US" sz="2400" dirty="0" smtClean="0"/>
              <a:t>Can train up to 25 people</a:t>
            </a:r>
          </a:p>
          <a:p>
            <a:r>
              <a:rPr lang="en-US" sz="2400" dirty="0" smtClean="0"/>
              <a:t>Useful for house churches</a:t>
            </a:r>
          </a:p>
          <a:p>
            <a:r>
              <a:rPr lang="en-US" sz="2400" dirty="0" smtClean="0"/>
              <a:t>Works with most types of phones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2514600"/>
            <a:ext cx="3505200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SDHC cards: 8Gb will hold up to 500+ hours of reasonable quality audio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 30 hrs lecturing = one bible college subject (with some class discussion of the material)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 therefore 500 hrs = 16 subjects = 4 semesters of 4 subjects = 2 year course on a  fingernail-sized chip</a:t>
            </a:r>
          </a:p>
        </p:txBody>
      </p:sp>
      <p:pic>
        <p:nvPicPr>
          <p:cNvPr id="7" name="Picture 6" descr="SDHC_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52400"/>
            <a:ext cx="1981200" cy="19812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mobile-speaker-ma-602-760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4724400"/>
            <a:ext cx="3019425" cy="1905000"/>
          </a:xfrm>
          <a:prstGeom prst="rect">
            <a:avLst/>
          </a:prstGeom>
          <a:effectLst>
            <a:outerShdw blurRad="50800" dist="88900" algn="l" rotWithShape="0">
              <a:schemeClr val="accent6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p:transition advTm="744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1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Luzon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200+ pastors in a network</a:t>
            </a:r>
          </a:p>
          <a:p>
            <a:r>
              <a:rPr lang="en-US" dirty="0" smtClean="0"/>
              <a:t>Use to learn Christology and apologetics to refute Muslims and a local cult (</a:t>
            </a:r>
            <a:r>
              <a:rPr lang="en-US" dirty="0" err="1" smtClean="0"/>
              <a:t>I</a:t>
            </a:r>
            <a:r>
              <a:rPr lang="en-US" dirty="0" err="1" smtClean="0"/>
              <a:t>glesia</a:t>
            </a:r>
            <a:r>
              <a:rPr lang="en-US" dirty="0" smtClean="0"/>
              <a:t> Ni Cristo)</a:t>
            </a:r>
          </a:p>
          <a:p>
            <a:r>
              <a:rPr lang="en-US" dirty="0" smtClean="0"/>
              <a:t>Ten minute segments</a:t>
            </a:r>
          </a:p>
          <a:p>
            <a:r>
              <a:rPr lang="en-US" dirty="0" smtClean="0"/>
              <a:t>Scenario based learning</a:t>
            </a:r>
          </a:p>
          <a:p>
            <a:r>
              <a:rPr lang="en-US" dirty="0" smtClean="0"/>
              <a:t>Discuss scenario in groups</a:t>
            </a:r>
          </a:p>
          <a:p>
            <a:r>
              <a:rPr lang="en-US" dirty="0" smtClean="0"/>
              <a:t>Short quizzes</a:t>
            </a:r>
          </a:p>
          <a:p>
            <a:r>
              <a:rPr lang="en-US" dirty="0" smtClean="0"/>
              <a:t>Emphasis on changing behavior</a:t>
            </a:r>
          </a:p>
          <a:p>
            <a:r>
              <a:rPr lang="en-US" dirty="0" smtClean="0"/>
              <a:t>Both audio and video</a:t>
            </a:r>
          </a:p>
          <a:p>
            <a:r>
              <a:rPr lang="en-US" dirty="0" smtClean="0"/>
              <a:t>Also a PDF textbook</a:t>
            </a:r>
          </a:p>
          <a:p>
            <a:r>
              <a:rPr lang="en-US" dirty="0" smtClean="0"/>
              <a:t>Train facilitators who then train others.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76400"/>
            <a:ext cx="2514600" cy="242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mobile learning app: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Allogy.com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Contains all the audio, video and text needed for a course, quizzes by SMS, final assessment pen and paper. Learn at own pace.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app as used in Africa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http://technology.ccci.org/projects/the-mlearning-project/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828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SMS To…..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67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Make or follow-up a decision for Christ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Ask life-changing questions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Get student feedback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Indicate “homework” to be done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Send brief content such as bible verses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6 brief  messages a day can start changing someone’s life..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3429000"/>
            <a:ext cx="4419600" cy="2697163"/>
          </a:xfrm>
        </p:spPr>
        <p:txBody>
          <a:bodyPr>
            <a:normAutofit fontScale="85000" lnSpcReduction="20000"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sz="2400" dirty="0" err="1" smtClean="0">
                <a:hlinkClick r:id="rId3"/>
              </a:rPr>
              <a:t>Gammu</a:t>
            </a:r>
            <a:r>
              <a:rPr lang="en-US" sz="2400" dirty="0" smtClean="0">
                <a:hlinkClick r:id="rId3"/>
              </a:rPr>
              <a:t> SMS gateway </a:t>
            </a:r>
            <a:r>
              <a:rPr lang="en-US" sz="2400" dirty="0" smtClean="0"/>
              <a:t>(free)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400" dirty="0" smtClean="0">
                <a:hlinkClick r:id="rId4"/>
              </a:rPr>
              <a:t>Text Magic</a:t>
            </a:r>
            <a:r>
              <a:rPr lang="en-US" sz="2400" dirty="0" smtClean="0"/>
              <a:t> (email to SMS)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400" dirty="0" smtClean="0">
                <a:hlinkClick r:id="rId5"/>
              </a:rPr>
              <a:t>Frontline SMS</a:t>
            </a:r>
            <a:r>
              <a:rPr lang="en-US" sz="2400" dirty="0" smtClean="0"/>
              <a:t> (SMS to a large group of people anywhere there is a mobile signal)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600200"/>
            <a:ext cx="3943350" cy="14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820000" algn="ctr" rotWithShape="0">
              <a:schemeClr val="accent6">
                <a:lumMod val="50000"/>
              </a:schemeClr>
            </a:outerShdw>
          </a:effectLst>
        </p:spPr>
      </p:pic>
    </p:spTree>
  </p:cSld>
  <p:clrMapOvr>
    <a:masterClrMapping/>
  </p:clrMapOvr>
  <p:transition advTm="83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2578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Mobile Evangelism Kiosks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76400"/>
            <a:ext cx="6172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Model A) </a:t>
            </a:r>
            <a:r>
              <a:rPr lang="en-US" sz="2400" dirty="0" smtClean="0"/>
              <a:t>Physical kiosk with SD card duplication capabilities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Model B) </a:t>
            </a:r>
            <a:r>
              <a:rPr lang="en-US" sz="2400" dirty="0" smtClean="0"/>
              <a:t>A 2TB HDD loaded with content plus a </a:t>
            </a:r>
            <a:r>
              <a:rPr lang="en-US" sz="2400" dirty="0" err="1" smtClean="0"/>
              <a:t>PlugPC</a:t>
            </a:r>
            <a:r>
              <a:rPr lang="en-US" sz="2400" dirty="0" smtClean="0"/>
              <a:t> and wireless router so gospel can be downloaded directly to phones. Highly mobile, does not require an Internet connection, can even be used on buses etc.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Audio bibles in numerous languages as well as key teaching materials - </a:t>
            </a:r>
            <a:r>
              <a:rPr lang="en-US" sz="2400" dirty="0" smtClean="0">
                <a:hlinkClick r:id="rId3"/>
              </a:rPr>
              <a:t>http://www.kioskevangelism.com/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Being developed by Stephen Keel in Virginia with assistance from </a:t>
            </a:r>
            <a:r>
              <a:rPr lang="en-US" sz="2400" dirty="0" err="1" smtClean="0"/>
              <a:t>Lightsys</a:t>
            </a:r>
            <a:r>
              <a:rPr lang="en-US" sz="2400" dirty="0" smtClean="0"/>
              <a:t>, MAF-LT, ICCM, GRN, and Cybermissions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"/>
            <a:ext cx="3181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5400000" algn="ctr" rotWithShape="0">
              <a:schemeClr val="accent6">
                <a:lumMod val="50000"/>
              </a:scheme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91000"/>
            <a:ext cx="1828800" cy="20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5400000" algn="ctr" rotWithShape="0">
              <a:schemeClr val="accent6">
                <a:lumMod val="50000"/>
              </a:scheme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828800"/>
            <a:ext cx="20066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6">
                <a:lumMod val="50000"/>
              </a:schemeClr>
            </a:outerShdw>
          </a:effectLst>
        </p:spPr>
      </p:pic>
    </p:spTree>
  </p:cSld>
  <p:clrMapOvr>
    <a:masterClrMapping/>
  </p:clrMapOvr>
  <p:transition advTm="965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err="1" smtClean="0"/>
              <a:t>Orality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143000"/>
            <a:ext cx="65532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Use mobile phones to reach oral learners – up to 70% of the population are </a:t>
            </a:r>
            <a:r>
              <a:rPr lang="en-US" sz="2400" dirty="0" err="1" smtClean="0"/>
              <a:t>primarly</a:t>
            </a:r>
            <a:r>
              <a:rPr lang="en-US" sz="2400" dirty="0" smtClean="0"/>
              <a:t> oral learners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Put audio bibles on SDHC cards or on  .</a:t>
            </a:r>
            <a:r>
              <a:rPr lang="en-US" sz="2400" dirty="0" err="1" smtClean="0"/>
              <a:t>mobi</a:t>
            </a:r>
            <a:r>
              <a:rPr lang="en-US" sz="2400" dirty="0" smtClean="0"/>
              <a:t> websites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Listen to the bible stories in a group (using a mobile phone w. speakers etc.) and discuss.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Use with Way of Righteousness and other oral </a:t>
            </a:r>
            <a:r>
              <a:rPr lang="en-US" sz="2400" dirty="0" err="1" smtClean="0"/>
              <a:t>storying</a:t>
            </a:r>
            <a:r>
              <a:rPr lang="en-US" sz="2400" dirty="0" smtClean="0"/>
              <a:t> materials being </a:t>
            </a:r>
            <a:r>
              <a:rPr lang="en-US" sz="2400" dirty="0" smtClean="0"/>
              <a:t>developed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http://www.visualstorynetwork.org/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1623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1752600" cy="81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6">
                <a:lumMod val="50000"/>
              </a:schemeClr>
            </a:outerShdw>
          </a:effectLst>
        </p:spPr>
      </p:pic>
    </p:spTree>
  </p:cSld>
  <p:clrMapOvr>
    <a:masterClrMapping/>
  </p:clrMapOvr>
  <p:transition advTm="1217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Contextualized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38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Collect indigenous Christian music, sermons, teaching  and stories using mobile phone video and audio recording  and note-taking capabilities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Upload to a website or online repository, add metadata then make searchable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Duplicate collections (say in a particular language) e.g. on SD cards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Share via Bluetooth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00200"/>
            <a:ext cx="2057400" cy="315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14300" dir="1980000" algn="ctr" rotWithShape="0">
              <a:schemeClr val="accent6">
                <a:lumMod val="50000"/>
              </a:schemeClr>
            </a:outerShdw>
          </a:effectLst>
        </p:spPr>
      </p:pic>
    </p:spTree>
  </p:cSld>
  <p:clrMapOvr>
    <a:masterClrMapping/>
  </p:clrMapOvr>
  <p:transition advTm="899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|3|4.3"/>
</p:tagLst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1585</TotalTime>
  <Words>605</Words>
  <Application>Microsoft Office PowerPoint</Application>
  <PresentationFormat>On-screen Show (4:3)</PresentationFormat>
  <Paragraphs>133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Human</vt:lpstr>
      <vt:lpstr>Mobile Discipleship</vt:lpstr>
      <vt:lpstr>The Last Mile…</vt:lpstr>
      <vt:lpstr>The Mobile  Bible College</vt:lpstr>
      <vt:lpstr>In Luzon</vt:lpstr>
      <vt:lpstr>Other Models</vt:lpstr>
      <vt:lpstr>Using SMS To…..</vt:lpstr>
      <vt:lpstr>Mobile Evangelism Kiosks</vt:lpstr>
      <vt:lpstr>Orality</vt:lpstr>
      <vt:lpstr>Creating Contextualized Content</vt:lpstr>
      <vt:lpstr>Best Practices Mobile Media</vt:lpstr>
      <vt:lpstr>Course Design 1 – B4 U Start</vt:lpstr>
      <vt:lpstr>Course Design 2 - Delivery</vt:lpstr>
      <vt:lpstr>Course Design 3 – Choosing Media</vt:lpstr>
      <vt:lpstr>Course Design 4 – Training Intervals</vt:lpstr>
      <vt:lpstr>About Cybermissions….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Discipleship</dc:title>
  <dc:creator>John Edmiston</dc:creator>
  <cp:lastModifiedBy>John Edmiston</cp:lastModifiedBy>
  <cp:revision>325</cp:revision>
  <dcterms:created xsi:type="dcterms:W3CDTF">2011-04-12T22:52:21Z</dcterms:created>
  <dcterms:modified xsi:type="dcterms:W3CDTF">2011-06-17T05:00:53Z</dcterms:modified>
</cp:coreProperties>
</file>