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69" r:id="rId6"/>
    <p:sldId id="259" r:id="rId7"/>
    <p:sldId id="268" r:id="rId8"/>
    <p:sldId id="264" r:id="rId9"/>
    <p:sldId id="265" r:id="rId10"/>
    <p:sldId id="266" r:id="rId11"/>
    <p:sldId id="270" r:id="rId12"/>
    <p:sldId id="261" r:id="rId13"/>
    <p:sldId id="262" r:id="rId14"/>
    <p:sldId id="26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7B365-E9F7-47FB-83E2-1476FD19CAD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CB3DA-CD04-47D4-BE52-68A38D7E9A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4AE37-7291-4867-9212-2440CA4D40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4AE37-7291-4867-9212-2440CA4D405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02CE9A-FA57-4170-B590-47FE8A96FD15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3BE8037-D01D-4CD0-AEA3-923B1FDDB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-sa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oskevangelism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obipocket.com/" TargetMode="External"/><Relationship Id="rId13" Type="http://schemas.openxmlformats.org/officeDocument/2006/relationships/hyperlink" Target="http://www.leawo.com/" TargetMode="External"/><Relationship Id="rId3" Type="http://schemas.openxmlformats.org/officeDocument/2006/relationships/notesSlide" Target="../notesSlides/notesSlide14.xml"/><Relationship Id="rId7" Type="http://schemas.openxmlformats.org/officeDocument/2006/relationships/hyperlink" Target="http://www.nextvideosoft.com/next-video-converter-free.html" TargetMode="External"/><Relationship Id="rId12" Type="http://schemas.openxmlformats.org/officeDocument/2006/relationships/hyperlink" Target="http://www.openoffice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hyperlink" Target="http://www.majorgeeks.com/Super_d5117.html" TargetMode="External"/><Relationship Id="rId11" Type="http://schemas.openxmlformats.org/officeDocument/2006/relationships/hyperlink" Target="http://www.ispringsolutions.com/free_powerpoint_to_flash_converter.html" TargetMode="External"/><Relationship Id="rId5" Type="http://schemas.openxmlformats.org/officeDocument/2006/relationships/hyperlink" Target="http://teejee2008.wordpress.com/ffcoder/" TargetMode="External"/><Relationship Id="rId10" Type="http://schemas.openxmlformats.org/officeDocument/2006/relationships/hyperlink" Target="http://audacity.sourceforge.net/" TargetMode="External"/><Relationship Id="rId4" Type="http://schemas.openxmlformats.org/officeDocument/2006/relationships/hyperlink" Target="http://www.pcfreetime.com/" TargetMode="External"/><Relationship Id="rId9" Type="http://schemas.openxmlformats.org/officeDocument/2006/relationships/hyperlink" Target="http://www.calibre-ebook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christians.org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ybermissions.org/articles/" TargetMode="External"/><Relationship Id="rId5" Type="http://schemas.openxmlformats.org/officeDocument/2006/relationships/hyperlink" Target="mailto:johned@aibi.ph" TargetMode="External"/><Relationship Id="rId4" Type="http://schemas.openxmlformats.org/officeDocument/2006/relationships/hyperlink" Target="http://www.cybermissions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tually.org/textually/archives/cat_mobile_phone_projects_third_world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bileadvance.org/online-resources/27-sms-texting-ministry-web-links" TargetMode="External"/><Relationship Id="rId5" Type="http://schemas.openxmlformats.org/officeDocument/2006/relationships/hyperlink" Target="http://www.frontlinesms.com/" TargetMode="External"/><Relationship Id="rId4" Type="http://schemas.openxmlformats.org/officeDocument/2006/relationships/hyperlink" Target="http://en.wikipedia.org/wiki/SMS_gateway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://www.bluemediaserver.com/blueblastserver-bluetooth_proximity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Ministry</a:t>
            </a:r>
            <a:br>
              <a:rPr lang="en-US" dirty="0" smtClean="0"/>
            </a:br>
            <a:r>
              <a:rPr lang="en-US" dirty="0" smtClean="0"/>
              <a:t> In Remote Areas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People</a:t>
            </a:r>
            <a:br>
              <a:rPr lang="en-US" dirty="0" smtClean="0"/>
            </a:br>
            <a:r>
              <a:rPr lang="en-US" dirty="0" smtClean="0"/>
              <a:t>The Challenges</a:t>
            </a:r>
            <a:br>
              <a:rPr lang="en-US" dirty="0" smtClean="0"/>
            </a:br>
            <a:r>
              <a:rPr lang="en-US" dirty="0" smtClean="0"/>
              <a:t>The Methods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60198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Workshop Presentation at 2011 Mobile Ministry Forum</a:t>
            </a:r>
            <a:endParaRPr lang="en-US" dirty="0"/>
          </a:p>
        </p:txBody>
      </p:sp>
      <p:pic>
        <p:nvPicPr>
          <p:cNvPr id="41986" name="Picture 2" descr="Creative Commons Licen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"/>
            <a:ext cx="2074606" cy="73082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343400" y="8382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This work is licensed under a </a:t>
            </a:r>
            <a:r>
              <a:rPr lang="en-US" sz="1400" dirty="0">
                <a:hlinkClick r:id="rId4"/>
              </a:rPr>
              <a:t>Creative Commons Attribution-</a:t>
            </a:r>
            <a:r>
              <a:rPr lang="en-US" sz="1400" dirty="0" err="1">
                <a:hlinkClick r:id="rId4"/>
              </a:rPr>
              <a:t>NonCommercial</a:t>
            </a:r>
            <a:r>
              <a:rPr lang="en-US" sz="1400" dirty="0">
                <a:hlinkClick r:id="rId4"/>
              </a:rPr>
              <a:t>-</a:t>
            </a:r>
            <a:r>
              <a:rPr lang="en-US" sz="1400" dirty="0" err="1">
                <a:hlinkClick r:id="rId4"/>
              </a:rPr>
              <a:t>ShareAlike</a:t>
            </a:r>
            <a:r>
              <a:rPr lang="en-US" sz="1400" dirty="0">
                <a:hlinkClick r:id="rId4"/>
              </a:rPr>
              <a:t> 3.0 </a:t>
            </a:r>
            <a:r>
              <a:rPr lang="en-US" sz="1400" dirty="0" err="1">
                <a:hlinkClick r:id="rId4"/>
              </a:rPr>
              <a:t>Unported</a:t>
            </a:r>
            <a:r>
              <a:rPr lang="en-US" sz="1400" dirty="0">
                <a:hlinkClick r:id="rId4"/>
              </a:rPr>
              <a:t> License</a:t>
            </a:r>
            <a:r>
              <a:rPr lang="en-US" sz="1400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Mobile Evangelism Kiosks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Model A) </a:t>
            </a:r>
            <a:r>
              <a:rPr lang="en-US" sz="2400" dirty="0" smtClean="0"/>
              <a:t>Physical kiosk with SD card duplication capabilities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Model B) </a:t>
            </a:r>
            <a:r>
              <a:rPr lang="en-US" sz="2400" dirty="0" smtClean="0"/>
              <a:t>A 2TB HDD loaded with content plus a </a:t>
            </a:r>
            <a:r>
              <a:rPr lang="en-US" sz="2400" dirty="0" err="1" smtClean="0"/>
              <a:t>PlugPC</a:t>
            </a:r>
            <a:r>
              <a:rPr lang="en-US" sz="2400" dirty="0" smtClean="0"/>
              <a:t> and wireless router so gospel can be downloaded directly to phones. Highly mobile, does not require an Internet connection, can even be used on buses etc.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Audio bibles in numerous languages as well as key teaching materials - </a:t>
            </a:r>
            <a:r>
              <a:rPr lang="en-US" sz="2400" dirty="0" smtClean="0">
                <a:hlinkClick r:id="rId3"/>
              </a:rPr>
              <a:t>http://www.kioskevangelism.com/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Being developed by Stephen Keel in Virginia with assistance from </a:t>
            </a:r>
            <a:r>
              <a:rPr lang="en-US" sz="2400" dirty="0" err="1" smtClean="0"/>
              <a:t>Lightsys</a:t>
            </a:r>
            <a:r>
              <a:rPr lang="en-US" sz="2400" dirty="0" smtClean="0"/>
              <a:t>, MAF-LT, ICCM, GRN, and Cybermissions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Asterix</a:t>
            </a:r>
            <a:r>
              <a:rPr lang="en-US" dirty="0" smtClean="0"/>
              <a:t> VOIP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Takes advantage that inbound calls are free in most countries of interest</a:t>
            </a:r>
          </a:p>
          <a:p>
            <a:r>
              <a:rPr lang="en-US" sz="2400" dirty="0" smtClean="0"/>
              <a:t>Person sends a text or very brief phone call to a number which is that of an </a:t>
            </a:r>
            <a:r>
              <a:rPr lang="en-US" sz="2400" dirty="0" err="1" smtClean="0"/>
              <a:t>Asterix</a:t>
            </a:r>
            <a:r>
              <a:rPr lang="en-US" sz="2400" dirty="0" smtClean="0"/>
              <a:t> VOIP server. The VOIP server then immediately rings them back.</a:t>
            </a:r>
          </a:p>
          <a:p>
            <a:r>
              <a:rPr lang="en-US" sz="2400" dirty="0" smtClean="0"/>
              <a:t>The person then uses a menu on the </a:t>
            </a:r>
            <a:r>
              <a:rPr lang="en-US" sz="2400" dirty="0" err="1" smtClean="0"/>
              <a:t>Asterix</a:t>
            </a:r>
            <a:r>
              <a:rPr lang="en-US" sz="2400" dirty="0" smtClean="0"/>
              <a:t> server to select the teaching that they want to hear e.g. Press 1 for Ephesians, press 2 for Homiletics , 3 for Romans etc. </a:t>
            </a:r>
          </a:p>
          <a:p>
            <a:r>
              <a:rPr lang="en-US" sz="2400" dirty="0" smtClean="0"/>
              <a:t>The server can even give quizzes: “press 1 for answer A” etc..</a:t>
            </a:r>
          </a:p>
          <a:p>
            <a:r>
              <a:rPr lang="en-US" sz="2400" dirty="0" smtClean="0"/>
              <a:t>Pioneered by Brad Rhoads from MAF-LT</a:t>
            </a:r>
          </a:p>
          <a:p>
            <a:r>
              <a:rPr lang="en-US" sz="2400" dirty="0" smtClean="0"/>
              <a:t>Good for oral learners as minimal literacy is required.</a:t>
            </a:r>
          </a:p>
          <a:p>
            <a:r>
              <a:rPr lang="en-US" sz="2400" dirty="0" smtClean="0"/>
              <a:t>The provider of the course bears all the VOIP costs.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Constraints - Mobile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324600" cy="465124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For voice e.g. bible teaching you can go as low as 8kbps but this is marginal,  a good setting is 11,025 Hz, mono, &amp; 16 or 32 kbps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MP3 format is supported by most mobile devices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Audacity is a good free audio editor, you will also need to install the LAME codec for MP3 file output.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Format Factory will convert files among various mobile audio formats.</a:t>
            </a:r>
            <a:endParaRPr lang="en-US" sz="2400" dirty="0"/>
          </a:p>
        </p:txBody>
      </p:sp>
    </p:spTree>
  </p:cSld>
  <p:clrMapOvr>
    <a:masterClrMapping/>
  </p:clrMapOvr>
  <p:transition advTm="5151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Video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Video accounts for 69% of mobile data traffic </a:t>
            </a:r>
          </a:p>
          <a:p>
            <a:r>
              <a:rPr lang="en-US" sz="2400" dirty="0" smtClean="0">
                <a:latin typeface="+mj-lt"/>
              </a:rPr>
              <a:t>Small screens on most phones - therefore should not have “busy” or crowded screens</a:t>
            </a:r>
          </a:p>
          <a:p>
            <a:r>
              <a:rPr lang="en-US" sz="2400" dirty="0" smtClean="0">
                <a:latin typeface="+mj-lt"/>
              </a:rPr>
              <a:t>Head and shoulders shots are good</a:t>
            </a:r>
          </a:p>
          <a:p>
            <a:r>
              <a:rPr lang="en-US" sz="2400" dirty="0" smtClean="0">
                <a:latin typeface="+mj-lt"/>
              </a:rPr>
              <a:t>Remember network speed and keep within the bounds of your viewers</a:t>
            </a:r>
          </a:p>
          <a:p>
            <a:r>
              <a:rPr lang="en-US" sz="2400" dirty="0" smtClean="0">
                <a:latin typeface="+mj-lt"/>
              </a:rPr>
              <a:t>Shorter is generally better</a:t>
            </a:r>
          </a:p>
          <a:p>
            <a:r>
              <a:rPr lang="en-US" sz="2400" dirty="0" smtClean="0">
                <a:latin typeface="+mj-lt"/>
              </a:rPr>
              <a:t>Stories, quirky, humorous, human interest…</a:t>
            </a:r>
          </a:p>
          <a:p>
            <a:r>
              <a:rPr lang="en-US" sz="2400" dirty="0" smtClean="0">
                <a:latin typeface="+mj-lt"/>
              </a:rPr>
              <a:t>PowerPoint To Video works well in many cases</a:t>
            </a:r>
          </a:p>
          <a:p>
            <a:r>
              <a:rPr lang="en-US" sz="2400" dirty="0" smtClean="0">
                <a:latin typeface="+mj-lt"/>
              </a:rPr>
              <a:t>Share via Bluetooth</a:t>
            </a:r>
            <a:endParaRPr lang="en-US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advTm="8061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0772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2900" b="1" dirty="0" smtClean="0">
                <a:hlinkClick r:id="rId4"/>
              </a:rPr>
              <a:t>Format  Factory  </a:t>
            </a:r>
            <a:r>
              <a:rPr lang="en-US" sz="2900" dirty="0" smtClean="0"/>
              <a:t>(convert audio &amp; video to various mobile formats)</a:t>
            </a:r>
          </a:p>
          <a:p>
            <a:r>
              <a:rPr lang="en-US" sz="2900" b="1" dirty="0" err="1" smtClean="0">
                <a:hlinkClick r:id="rId5"/>
              </a:rPr>
              <a:t>FFCoder</a:t>
            </a:r>
            <a:r>
              <a:rPr lang="en-US" sz="2900" b="1" dirty="0" smtClean="0"/>
              <a:t> </a:t>
            </a:r>
            <a:r>
              <a:rPr lang="en-US" sz="2900" dirty="0" smtClean="0"/>
              <a:t>(for the heavy lifting, tweaking and converting audio &amp; video)</a:t>
            </a:r>
          </a:p>
          <a:p>
            <a:r>
              <a:rPr lang="en-US" sz="2900" b="1" dirty="0" smtClean="0">
                <a:hlinkClick r:id="rId6"/>
              </a:rPr>
              <a:t>SUPER</a:t>
            </a:r>
            <a:r>
              <a:rPr lang="en-US" sz="2900" dirty="0" smtClean="0"/>
              <a:t>  audio and video converter (</a:t>
            </a:r>
            <a:r>
              <a:rPr lang="en-US" sz="2900" dirty="0" err="1" smtClean="0"/>
              <a:t>MajorGeeks</a:t>
            </a:r>
            <a:r>
              <a:rPr lang="en-US" sz="2900" dirty="0" smtClean="0"/>
              <a:t> pick)</a:t>
            </a:r>
          </a:p>
          <a:p>
            <a:r>
              <a:rPr lang="en-US" sz="2900" b="1" dirty="0" smtClean="0">
                <a:hlinkClick r:id="rId7"/>
              </a:rPr>
              <a:t>NEXT Video Converter</a:t>
            </a:r>
            <a:endParaRPr lang="en-US" sz="2900" b="1" dirty="0" smtClean="0"/>
          </a:p>
          <a:p>
            <a:r>
              <a:rPr lang="en-US" sz="2900" b="1" dirty="0" err="1" smtClean="0">
                <a:hlinkClick r:id="rId8"/>
              </a:rPr>
              <a:t>MobiPocket</a:t>
            </a:r>
            <a:r>
              <a:rPr lang="en-US" sz="2900" b="1" dirty="0" smtClean="0">
                <a:hlinkClick r:id="rId8"/>
              </a:rPr>
              <a:t> Creator </a:t>
            </a:r>
            <a:r>
              <a:rPr lang="en-US" sz="2900" dirty="0" smtClean="0"/>
              <a:t>(mobile </a:t>
            </a:r>
            <a:r>
              <a:rPr lang="en-US" sz="2900" dirty="0" err="1" smtClean="0"/>
              <a:t>ebooks</a:t>
            </a:r>
            <a:r>
              <a:rPr lang="en-US" sz="2900" dirty="0" smtClean="0"/>
              <a:t> etc)</a:t>
            </a:r>
          </a:p>
          <a:p>
            <a:r>
              <a:rPr lang="en-US" sz="2900" b="1" dirty="0" err="1" smtClean="0">
                <a:hlinkClick r:id="rId9"/>
              </a:rPr>
              <a:t>Calibre</a:t>
            </a:r>
            <a:r>
              <a:rPr lang="en-US" sz="2900" b="1" dirty="0" smtClean="0">
                <a:hlinkClick r:id="rId9"/>
              </a:rPr>
              <a:t> </a:t>
            </a:r>
            <a:r>
              <a:rPr lang="en-US" sz="2900" b="1" dirty="0" err="1" smtClean="0">
                <a:hlinkClick r:id="rId9"/>
              </a:rPr>
              <a:t>Ebook</a:t>
            </a:r>
            <a:r>
              <a:rPr lang="en-US" sz="2900" b="1" dirty="0" smtClean="0">
                <a:hlinkClick r:id="rId9"/>
              </a:rPr>
              <a:t> Creator</a:t>
            </a:r>
            <a:r>
              <a:rPr lang="en-US" sz="2900" b="1" dirty="0" smtClean="0"/>
              <a:t> </a:t>
            </a:r>
            <a:r>
              <a:rPr lang="en-US" sz="2900" dirty="0" smtClean="0"/>
              <a:t>(frequently updated so v. good)</a:t>
            </a:r>
          </a:p>
          <a:p>
            <a:r>
              <a:rPr lang="en-US" sz="2900" b="1" dirty="0" smtClean="0">
                <a:hlinkClick r:id="rId10"/>
              </a:rPr>
              <a:t>Audacity </a:t>
            </a:r>
            <a:r>
              <a:rPr lang="en-US" sz="2900" dirty="0" smtClean="0"/>
              <a:t>– high quality, free audio editing and file conversion software</a:t>
            </a:r>
          </a:p>
          <a:p>
            <a:r>
              <a:rPr lang="en-US" sz="2900" b="1" dirty="0" err="1" smtClean="0">
                <a:hlinkClick r:id="rId11"/>
              </a:rPr>
              <a:t>Ispring</a:t>
            </a:r>
            <a:r>
              <a:rPr lang="en-US" sz="2900" b="1" dirty="0" smtClean="0">
                <a:hlinkClick r:id="rId11"/>
              </a:rPr>
              <a:t> converter </a:t>
            </a:r>
            <a:r>
              <a:rPr lang="en-US" sz="2900" dirty="0" smtClean="0"/>
              <a:t>(PPT to Flash)</a:t>
            </a:r>
          </a:p>
          <a:p>
            <a:r>
              <a:rPr lang="en-US" sz="2900" b="1" dirty="0" err="1" smtClean="0">
                <a:hlinkClick r:id="rId12"/>
              </a:rPr>
              <a:t>OpenOffice.Org</a:t>
            </a:r>
            <a:r>
              <a:rPr lang="en-US" sz="2900" dirty="0" smtClean="0"/>
              <a:t>  (PPT to Flash can be done w/in OO)</a:t>
            </a:r>
          </a:p>
          <a:p>
            <a:r>
              <a:rPr lang="en-US" sz="2900" b="1" dirty="0" smtClean="0">
                <a:hlinkClick r:id="rId13"/>
              </a:rPr>
              <a:t>Leawo.com</a:t>
            </a:r>
            <a:r>
              <a:rPr lang="en-US" sz="2900" dirty="0" smtClean="0"/>
              <a:t> – professional </a:t>
            </a:r>
            <a:r>
              <a:rPr lang="en-US" dirty="0" smtClean="0"/>
              <a:t>quality, converts  PPT to many video formats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868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Cybermissions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905000"/>
            <a:ext cx="5638800" cy="4187952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3"/>
              </a:rPr>
              <a:t>www.globalchristians.org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www.cybermissions.org</a:t>
            </a:r>
            <a:endParaRPr lang="en-US" sz="2400" dirty="0" smtClean="0"/>
          </a:p>
          <a:p>
            <a:r>
              <a:rPr lang="en-US" sz="2400" dirty="0" smtClean="0"/>
              <a:t>John </a:t>
            </a:r>
            <a:r>
              <a:rPr lang="en-US" sz="2400" dirty="0" err="1" smtClean="0"/>
              <a:t>Edmiston</a:t>
            </a:r>
            <a:r>
              <a:rPr lang="en-US" sz="2400" dirty="0" smtClean="0"/>
              <a:t> (CEO)</a:t>
            </a:r>
          </a:p>
          <a:p>
            <a:r>
              <a:rPr lang="en-US" sz="2400" dirty="0" smtClean="0"/>
              <a:t>Based in Carson CA</a:t>
            </a:r>
          </a:p>
          <a:p>
            <a:r>
              <a:rPr lang="en-US" sz="2400" dirty="0" smtClean="0"/>
              <a:t>Focused on delivering online training in developing world contexts.</a:t>
            </a:r>
          </a:p>
          <a:p>
            <a:r>
              <a:rPr lang="en-US" sz="2400" dirty="0" smtClean="0">
                <a:hlinkClick r:id="rId5"/>
              </a:rPr>
              <a:t>johned@aibi.ph</a:t>
            </a:r>
            <a:r>
              <a:rPr lang="en-US" sz="2400" dirty="0" smtClean="0"/>
              <a:t>   </a:t>
            </a:r>
          </a:p>
          <a:p>
            <a:r>
              <a:rPr lang="en-US" sz="2400" dirty="0" smtClean="0"/>
              <a:t>+1-310-549-6791</a:t>
            </a:r>
          </a:p>
          <a:p>
            <a:r>
              <a:rPr lang="en-US" sz="2400" dirty="0" smtClean="0"/>
              <a:t>These slides will be available online at:  </a:t>
            </a:r>
            <a:r>
              <a:rPr lang="en-US" sz="2400" b="1" dirty="0" smtClean="0">
                <a:hlinkClick r:id="rId6"/>
              </a:rPr>
              <a:t>www.cybermissions.org/articles/</a:t>
            </a:r>
            <a:endParaRPr lang="en-US" sz="2400" b="1" dirty="0" smtClean="0"/>
          </a:p>
          <a:p>
            <a:endParaRPr lang="en-US" sz="2400" dirty="0"/>
          </a:p>
        </p:txBody>
      </p:sp>
      <p:pic>
        <p:nvPicPr>
          <p:cNvPr id="4" name="Picture 3" descr="cybermissions_logo_no_URL_ne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2400" y="1905000"/>
            <a:ext cx="2438400" cy="2438400"/>
          </a:xfrm>
          <a:prstGeom prst="rect">
            <a:avLst/>
          </a:prstGeom>
          <a:effectLst>
            <a:outerShdw blurRad="50800" dist="88900" dir="3120000" algn="ctr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 advTm="320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Mainly Under 30</a:t>
            </a:r>
          </a:p>
          <a:p>
            <a:r>
              <a:rPr lang="en-US" dirty="0" smtClean="0"/>
              <a:t>Often Single</a:t>
            </a:r>
          </a:p>
          <a:p>
            <a:r>
              <a:rPr lang="en-US" dirty="0" smtClean="0"/>
              <a:t>Annual Income of $1000 to $5000</a:t>
            </a:r>
            <a:endParaRPr lang="en-US" dirty="0" smtClean="0"/>
          </a:p>
          <a:p>
            <a:r>
              <a:rPr lang="en-US" dirty="0" smtClean="0"/>
              <a:t>Highly </a:t>
            </a:r>
            <a:r>
              <a:rPr lang="en-US" dirty="0" err="1" smtClean="0"/>
              <a:t>Aspirational</a:t>
            </a:r>
            <a:endParaRPr lang="en-US" dirty="0" smtClean="0"/>
          </a:p>
          <a:p>
            <a:r>
              <a:rPr lang="en-US" dirty="0" smtClean="0"/>
              <a:t>Knowledge Is Scarce</a:t>
            </a:r>
          </a:p>
          <a:p>
            <a:r>
              <a:rPr lang="en-US" dirty="0" smtClean="0"/>
              <a:t>Knowledge Must “Work” To Improve Life</a:t>
            </a:r>
          </a:p>
          <a:p>
            <a:r>
              <a:rPr lang="en-US" dirty="0" smtClean="0"/>
              <a:t> </a:t>
            </a:r>
            <a:r>
              <a:rPr lang="en-US" dirty="0" smtClean="0"/>
              <a:t>Spiritual Universe vs. Cognitive Universe</a:t>
            </a:r>
          </a:p>
          <a:p>
            <a:r>
              <a:rPr lang="en-US" dirty="0" smtClean="0"/>
              <a:t>Relational and Community Oriented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Role Of  The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only electronic device they own</a:t>
            </a:r>
          </a:p>
          <a:p>
            <a:r>
              <a:rPr lang="en-US" dirty="0" smtClean="0"/>
              <a:t>Their connection with the wider world</a:t>
            </a:r>
          </a:p>
          <a:p>
            <a:r>
              <a:rPr lang="en-US" dirty="0" smtClean="0"/>
              <a:t>Their “alternative village” of friends</a:t>
            </a:r>
          </a:p>
          <a:p>
            <a:r>
              <a:rPr lang="en-US" dirty="0" smtClean="0"/>
              <a:t>Their means of economic opportunity</a:t>
            </a:r>
          </a:p>
          <a:p>
            <a:r>
              <a:rPr lang="en-US" dirty="0" smtClean="0"/>
              <a:t>May be tied in to social status / identity</a:t>
            </a:r>
          </a:p>
          <a:p>
            <a:r>
              <a:rPr lang="en-US" dirty="0" smtClean="0"/>
              <a:t>Can (in some cases) be almost a sacramental “means of grace” as it brings the good things from the outside world (but is not an idol)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Phone2Phone: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Bicultural </a:t>
            </a:r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5102352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Linking via workers who know two or more cultures </a:t>
            </a:r>
          </a:p>
          <a:p>
            <a:pPr lvl="1"/>
            <a:r>
              <a:rPr lang="en-US" sz="3400" dirty="0" smtClean="0"/>
              <a:t>Paul: Jewish, Greek and Roman; Silas: Jewish and Dalmatian; Timothy: Greek and Jewish; Barnabas: Jewish &amp; Cypriot, John-Mark: Jewish Cypriot etc. </a:t>
            </a:r>
            <a:r>
              <a:rPr lang="en-US" sz="3400" dirty="0" smtClean="0"/>
              <a:t/>
            </a:r>
            <a:br>
              <a:rPr lang="en-US" sz="3400" dirty="0" smtClean="0"/>
            </a:br>
            <a:endParaRPr lang="en-US" sz="3400" dirty="0" smtClean="0"/>
          </a:p>
          <a:p>
            <a:pPr lvl="1"/>
            <a:r>
              <a:rPr lang="en-US" sz="3400" dirty="0" smtClean="0"/>
              <a:t>Linking Bi-Cultural Workers:  John to Jose Keegan to a pastor in Venezuela to a mission station in an Amazon tribe.  No one has to learn a new </a:t>
            </a:r>
            <a:r>
              <a:rPr lang="en-US" sz="3400" dirty="0" smtClean="0"/>
              <a:t>language, </a:t>
            </a:r>
            <a:r>
              <a:rPr lang="en-US" sz="3400" dirty="0" smtClean="0"/>
              <a:t>or culture that they do not know </a:t>
            </a:r>
            <a:r>
              <a:rPr lang="en-US" sz="3400" dirty="0" smtClean="0"/>
              <a:t>already</a:t>
            </a:r>
            <a:br>
              <a:rPr lang="en-US" sz="3400" dirty="0" smtClean="0"/>
            </a:br>
            <a:endParaRPr lang="en-US" sz="3400" dirty="0" smtClean="0"/>
          </a:p>
          <a:p>
            <a:pPr lvl="1"/>
            <a:r>
              <a:rPr lang="en-US" sz="3400" dirty="0" smtClean="0"/>
              <a:t>If we start with workers in English plus (one or two of) the 10 or so major languages on the Internet (accounting for 82% of Internet users) we can "chain out" to reach the world. </a:t>
            </a:r>
            <a:r>
              <a:rPr lang="en-US" sz="3400" dirty="0" smtClean="0"/>
              <a:t/>
            </a:r>
            <a:br>
              <a:rPr lang="en-US" sz="3400" dirty="0" smtClean="0"/>
            </a:br>
            <a:endParaRPr lang="en-US" sz="3400" dirty="0" smtClean="0"/>
          </a:p>
          <a:p>
            <a:pPr lvl="1"/>
            <a:r>
              <a:rPr lang="en-US" sz="3400" dirty="0" smtClean="0"/>
              <a:t>Electronic media in social networks "creates</a:t>
            </a:r>
            <a:r>
              <a:rPr lang="en-US" sz="3400" dirty="0" smtClean="0"/>
              <a:t>" and gives us access to, many bicultural and multicultural individuals.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Models:  Nokia dominant in Asia / Africa</a:t>
            </a:r>
          </a:p>
          <a:p>
            <a:r>
              <a:rPr lang="en-US" dirty="0" smtClean="0"/>
              <a:t>Samsung, LG, also very strong</a:t>
            </a:r>
          </a:p>
          <a:p>
            <a:r>
              <a:rPr lang="en-US" dirty="0" smtClean="0"/>
              <a:t>Blackberry in Middle East</a:t>
            </a:r>
          </a:p>
          <a:p>
            <a:r>
              <a:rPr lang="en-US" dirty="0" smtClean="0"/>
              <a:t>ZTE in China</a:t>
            </a:r>
          </a:p>
          <a:p>
            <a:r>
              <a:rPr lang="en-US" dirty="0" smtClean="0"/>
              <a:t>About 5%-25% 3G in the developing world</a:t>
            </a:r>
          </a:p>
          <a:p>
            <a:r>
              <a:rPr lang="en-US" dirty="0" smtClean="0"/>
              <a:t>Opera browser, Google search</a:t>
            </a:r>
          </a:p>
          <a:p>
            <a:r>
              <a:rPr lang="en-US" dirty="0" smtClean="0"/>
              <a:t>Recharging / Electricity</a:t>
            </a:r>
          </a:p>
          <a:p>
            <a:r>
              <a:rPr lang="en-US" dirty="0" smtClean="0"/>
              <a:t>Being Culturally Appropriate</a:t>
            </a:r>
          </a:p>
          <a:p>
            <a:r>
              <a:rPr lang="en-US" dirty="0" smtClean="0"/>
              <a:t>Being Linguistically Appropriate</a:t>
            </a:r>
          </a:p>
          <a:p>
            <a:r>
              <a:rPr lang="en-US" dirty="0" smtClean="0"/>
              <a:t>Financial Constraints</a:t>
            </a:r>
          </a:p>
          <a:p>
            <a:r>
              <a:rPr lang="en-US" dirty="0" smtClean="0"/>
              <a:t>Security Constraints</a:t>
            </a:r>
          </a:p>
          <a:p>
            <a:r>
              <a:rPr lang="en-US" dirty="0" smtClean="0"/>
              <a:t>Learning Mode: Text, Audio, Video, Group….</a:t>
            </a:r>
          </a:p>
          <a:p>
            <a:r>
              <a:rPr lang="en-US" dirty="0" smtClean="0"/>
              <a:t>Privacy / Right To Share In That Culture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70%-90% feature phones with some web capability and increasing wireless capability,  10%-30% </a:t>
            </a:r>
            <a:r>
              <a:rPr lang="en-US" dirty="0" err="1" smtClean="0"/>
              <a:t>smartphones</a:t>
            </a:r>
            <a:endParaRPr lang="en-US" dirty="0" smtClean="0"/>
          </a:p>
          <a:p>
            <a:r>
              <a:rPr lang="en-US" dirty="0" smtClean="0"/>
              <a:t>SMS is King…. Billions and billions of texts sent..</a:t>
            </a:r>
          </a:p>
          <a:p>
            <a:r>
              <a:rPr lang="en-US" dirty="0" smtClean="0"/>
              <a:t>Brief phone calls outward (inbound calls are free in most nations) due to financial constraints</a:t>
            </a:r>
          </a:p>
          <a:p>
            <a:r>
              <a:rPr lang="en-US" dirty="0" smtClean="0"/>
              <a:t>Video via Bluetooth (but not downloaded from the Internet as way too slow/ expensive)</a:t>
            </a:r>
          </a:p>
          <a:p>
            <a:r>
              <a:rPr lang="en-US" dirty="0" smtClean="0"/>
              <a:t>Listening to music, MP3 files, audio on SD cards</a:t>
            </a:r>
          </a:p>
          <a:p>
            <a:r>
              <a:rPr lang="en-US" dirty="0" smtClean="0"/>
              <a:t>Wireless (e.g. at free hotspots) when enabled on the phone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3"/>
              </a:rPr>
              <a:t>Textually.Org</a:t>
            </a:r>
            <a:r>
              <a:rPr lang="en-US" dirty="0" smtClean="0"/>
              <a:t> (SMS in the developing world)</a:t>
            </a:r>
          </a:p>
          <a:p>
            <a:r>
              <a:rPr lang="en-US" dirty="0" smtClean="0">
                <a:hlinkClick r:id="rId4"/>
              </a:rPr>
              <a:t>SMS Gateways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Frontline SMS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Mobile Advance’s Links on SMS</a:t>
            </a:r>
            <a:endParaRPr lang="en-US" dirty="0" smtClean="0"/>
          </a:p>
          <a:p>
            <a:r>
              <a:rPr lang="en-US" dirty="0" smtClean="0"/>
              <a:t>SMS can be used for everything from sending a bible verse  a day to micropayment systems to asking questions of learners in distance education programs to encouraging mentoring leaders.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Bluetooth uses the 2.4 GHZ spectrum</a:t>
            </a:r>
          </a:p>
          <a:p>
            <a:pPr algn="just"/>
            <a:r>
              <a:rPr lang="en-US" sz="2400" dirty="0" smtClean="0"/>
              <a:t>The technology is useful when transferring information between two or more devices that are near each other in low-bandwidth situations. </a:t>
            </a:r>
          </a:p>
          <a:p>
            <a:pPr algn="just"/>
            <a:r>
              <a:rPr lang="en-US" sz="2400" dirty="0" smtClean="0"/>
              <a:t>Just starting to take off in Asia</a:t>
            </a:r>
          </a:p>
          <a:p>
            <a:pPr algn="just"/>
            <a:r>
              <a:rPr lang="en-US" sz="2400" dirty="0" smtClean="0"/>
              <a:t>Common in Middle East &amp; Europe</a:t>
            </a:r>
          </a:p>
          <a:p>
            <a:pPr algn="just"/>
            <a:r>
              <a:rPr lang="en-US" sz="2400" dirty="0" smtClean="0"/>
              <a:t>Has serious security &amp; interference issues</a:t>
            </a:r>
          </a:p>
          <a:p>
            <a:pPr algn="just"/>
            <a:r>
              <a:rPr lang="en-US" sz="2400" dirty="0" smtClean="0"/>
              <a:t>Proximity Marketing:  have people w. Bluetooth find your content / product</a:t>
            </a:r>
          </a:p>
          <a:p>
            <a:pPr algn="just"/>
            <a:r>
              <a:rPr lang="en-US" sz="2400" dirty="0" smtClean="0">
                <a:hlinkClick r:id="rId4"/>
              </a:rPr>
              <a:t>Bluetooth Blaster </a:t>
            </a:r>
            <a:r>
              <a:rPr lang="en-US" sz="2400" dirty="0" smtClean="0"/>
              <a:t>– serves content by Bluetooth and is mobile, supports 21 </a:t>
            </a:r>
            <a:r>
              <a:rPr lang="en-US" sz="2400" dirty="0" err="1" smtClean="0"/>
              <a:t>simul</a:t>
            </a:r>
            <a:r>
              <a:rPr lang="en-US" sz="2400" dirty="0" smtClean="0"/>
              <a:t>. connections.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810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Bluetooth</a:t>
            </a:r>
            <a:endParaRPr lang="en-US" sz="48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5312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0"/>
            <a:ext cx="75438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The Mobile Bible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1"/>
            <a:ext cx="5105400" cy="2971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Curriculum on an SDHC card</a:t>
            </a:r>
          </a:p>
          <a:p>
            <a:r>
              <a:rPr lang="en-US" sz="2400" dirty="0" smtClean="0"/>
              <a:t>A mobile phone +  speakers</a:t>
            </a:r>
          </a:p>
          <a:p>
            <a:r>
              <a:rPr lang="en-US" sz="2400" dirty="0" smtClean="0"/>
              <a:t>Does not need reliable electricity </a:t>
            </a:r>
          </a:p>
          <a:p>
            <a:r>
              <a:rPr lang="en-US" sz="2400" dirty="0" smtClean="0"/>
              <a:t>Does not require Internet access</a:t>
            </a:r>
          </a:p>
          <a:p>
            <a:r>
              <a:rPr lang="en-US" sz="2400" dirty="0" smtClean="0"/>
              <a:t>Portable, secure and looks normal</a:t>
            </a:r>
          </a:p>
          <a:p>
            <a:r>
              <a:rPr lang="en-US" sz="2400" dirty="0" smtClean="0"/>
              <a:t>Can train up to 25 people</a:t>
            </a:r>
          </a:p>
          <a:p>
            <a:r>
              <a:rPr lang="en-US" sz="2400" dirty="0" smtClean="0"/>
              <a:t>Useful for house churches</a:t>
            </a:r>
          </a:p>
          <a:p>
            <a:r>
              <a:rPr lang="en-US" sz="2400" dirty="0" smtClean="0"/>
              <a:t>Works with most types of phones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1600200"/>
            <a:ext cx="3505200" cy="3416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SDHC cards: 8Gb will hold up to 500+ hours of reasonable quality audio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30 hrs lecturing = one bible college subject (with some class discussion of the material)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 therefore 500 hrs = 16 subjects = 4 semesters of 4 subjects = 2 year course on a  fingernail-sized chip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767</TotalTime>
  <Words>908</Words>
  <Application>Microsoft Office PowerPoint</Application>
  <PresentationFormat>On-screen Show (4:3)</PresentationFormat>
  <Paragraphs>135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Mobile Ministry  In Remote Areas</vt:lpstr>
      <vt:lpstr>The People</vt:lpstr>
      <vt:lpstr>The Social Role Of  The Phone</vt:lpstr>
      <vt:lpstr>Phone2Phone:  The Bicultural Principle</vt:lpstr>
      <vt:lpstr>Constraints</vt:lpstr>
      <vt:lpstr>Technology</vt:lpstr>
      <vt:lpstr>SMS</vt:lpstr>
      <vt:lpstr>Slide 8</vt:lpstr>
      <vt:lpstr>The Mobile Bible College</vt:lpstr>
      <vt:lpstr>Mobile Evangelism Kiosks</vt:lpstr>
      <vt:lpstr>Asterix VOIP Server</vt:lpstr>
      <vt:lpstr>Audio Constraints - Mobile</vt:lpstr>
      <vt:lpstr>Mobile Video Constraints</vt:lpstr>
      <vt:lpstr>Format Conversion</vt:lpstr>
      <vt:lpstr>About Cybermissions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Ministry  In Remote Areas</dc:title>
  <dc:creator>Cybermissions</dc:creator>
  <cp:lastModifiedBy>Cybermissions</cp:lastModifiedBy>
  <cp:revision>4</cp:revision>
  <dcterms:created xsi:type="dcterms:W3CDTF">2011-12-06T17:10:28Z</dcterms:created>
  <dcterms:modified xsi:type="dcterms:W3CDTF">2011-12-07T05:57:29Z</dcterms:modified>
</cp:coreProperties>
</file>