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2" r:id="rId3"/>
    <p:sldId id="273" r:id="rId4"/>
    <p:sldId id="274" r:id="rId5"/>
    <p:sldId id="275" r:id="rId6"/>
    <p:sldId id="280" r:id="rId7"/>
    <p:sldId id="278" r:id="rId8"/>
    <p:sldId id="279" r:id="rId9"/>
    <p:sldId id="282" r:id="rId10"/>
    <p:sldId id="277" r:id="rId11"/>
    <p:sldId id="258" r:id="rId12"/>
    <p:sldId id="259" r:id="rId13"/>
    <p:sldId id="260" r:id="rId14"/>
    <p:sldId id="262" r:id="rId15"/>
    <p:sldId id="263" r:id="rId16"/>
    <p:sldId id="264" r:id="rId17"/>
    <p:sldId id="265" r:id="rId18"/>
    <p:sldId id="266" r:id="rId19"/>
    <p:sldId id="267" r:id="rId20"/>
    <p:sldId id="268" r:id="rId21"/>
    <p:sldId id="269" r:id="rId22"/>
    <p:sldId id="270" r:id="rId23"/>
    <p:sldId id="271"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6891EA-D4E1-42E8-A311-A252536911EC}" type="datetimeFigureOut">
              <a:rPr lang="en-US" smtClean="0"/>
              <a:pPr/>
              <a:t>6/11/2014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FDD3A4-09EE-4DE2-BE53-477CE96A9C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CF4CDB-84E3-406A-A351-0B9F06B770A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D851C-7A3B-4F63-9249-52FF0EF6B8B0}"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FDD3A4-09EE-4DE2-BE53-477CE96A9CC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F91542-203F-4073-8AFE-352EC06CF415}" type="datetimeFigureOut">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A5714-F6D0-4F43-810C-AA9E8EE5F6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91542-203F-4073-8AFE-352EC06CF415}" type="datetimeFigureOut">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A5714-F6D0-4F43-810C-AA9E8EE5F6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91542-203F-4073-8AFE-352EC06CF415}" type="datetimeFigureOut">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A5714-F6D0-4F43-810C-AA9E8EE5F6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91542-203F-4073-8AFE-352EC06CF415}" type="datetimeFigureOut">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A5714-F6D0-4F43-810C-AA9E8EE5F6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F91542-203F-4073-8AFE-352EC06CF415}" type="datetimeFigureOut">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A5714-F6D0-4F43-810C-AA9E8EE5F6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F91542-203F-4073-8AFE-352EC06CF415}" type="datetimeFigureOut">
              <a:rPr lang="en-US" smtClean="0"/>
              <a:pPr/>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A5714-F6D0-4F43-810C-AA9E8EE5F6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F91542-203F-4073-8AFE-352EC06CF415}" type="datetimeFigureOut">
              <a:rPr lang="en-US" smtClean="0"/>
              <a:pPr/>
              <a:t>6/11/2014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A5714-F6D0-4F43-810C-AA9E8EE5F6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91542-203F-4073-8AFE-352EC06CF415}" type="datetimeFigureOut">
              <a:rPr lang="en-US" smtClean="0"/>
              <a:pPr/>
              <a:t>6/11/2014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A5714-F6D0-4F43-810C-AA9E8EE5F6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91542-203F-4073-8AFE-352EC06CF415}" type="datetimeFigureOut">
              <a:rPr lang="en-US" smtClean="0"/>
              <a:pPr/>
              <a:t>6/11/2014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A5714-F6D0-4F43-810C-AA9E8EE5F6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91542-203F-4073-8AFE-352EC06CF415}" type="datetimeFigureOut">
              <a:rPr lang="en-US" smtClean="0"/>
              <a:pPr/>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A5714-F6D0-4F43-810C-AA9E8EE5F6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91542-203F-4073-8AFE-352EC06CF415}" type="datetimeFigureOut">
              <a:rPr lang="en-US" smtClean="0"/>
              <a:pPr/>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A5714-F6D0-4F43-810C-AA9E8EE5F6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91542-203F-4073-8AFE-352EC06CF415}" type="datetimeFigureOut">
              <a:rPr lang="en-US" smtClean="0"/>
              <a:pPr/>
              <a:t>6/11/2014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A5714-F6D0-4F43-810C-AA9E8EE5F6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newtestamentprayer.com/" TargetMode="External"/><Relationship Id="rId3" Type="http://schemas.openxmlformats.org/officeDocument/2006/relationships/image" Target="../media/image25.jpeg"/><Relationship Id="rId7" Type="http://schemas.openxmlformats.org/officeDocument/2006/relationships/hyperlink" Target="http://www.globalchristians.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cybermissions.org/" TargetMode="External"/><Relationship Id="rId5" Type="http://schemas.openxmlformats.org/officeDocument/2006/relationships/hyperlink" Target="mailto:Cybermissions-subscribe@yahoogroups.com" TargetMode="External"/><Relationship Id="rId4" Type="http://schemas.openxmlformats.org/officeDocument/2006/relationships/hyperlink" Target="mailto:johned@cybermissions.org" TargetMode="External"/><Relationship Id="rId9" Type="http://schemas.openxmlformats.org/officeDocument/2006/relationships/hyperlink" Target="http://www.biblicaleq.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276600"/>
            <a:ext cx="6096000" cy="1831975"/>
          </a:xfrm>
          <a:solidFill>
            <a:schemeClr val="bg1"/>
          </a:solidFill>
        </p:spPr>
        <p:txBody>
          <a:bodyPr>
            <a:noAutofit/>
          </a:bodyPr>
          <a:lstStyle/>
          <a:p>
            <a:r>
              <a:rPr lang="en-US" sz="6600" dirty="0" smtClean="0">
                <a:solidFill>
                  <a:schemeClr val="tx2">
                    <a:lumMod val="75000"/>
                  </a:schemeClr>
                </a:solidFill>
                <a:effectLst>
                  <a:outerShdw blurRad="38100" dist="38100" dir="2700000" algn="tl">
                    <a:srgbClr val="000000">
                      <a:alpha val="43137"/>
                    </a:srgbClr>
                  </a:outerShdw>
                </a:effectLst>
                <a:latin typeface="Agency FB" pitchFamily="34" charset="0"/>
              </a:rPr>
              <a:t>Technology </a:t>
            </a:r>
            <a:br>
              <a:rPr lang="en-US" sz="6600" dirty="0" smtClean="0">
                <a:solidFill>
                  <a:schemeClr val="tx2">
                    <a:lumMod val="75000"/>
                  </a:schemeClr>
                </a:solidFill>
                <a:effectLst>
                  <a:outerShdw blurRad="38100" dist="38100" dir="2700000" algn="tl">
                    <a:srgbClr val="000000">
                      <a:alpha val="43137"/>
                    </a:srgbClr>
                  </a:outerShdw>
                </a:effectLst>
                <a:latin typeface="Agency FB" pitchFamily="34" charset="0"/>
              </a:rPr>
            </a:br>
            <a:r>
              <a:rPr lang="en-US" sz="6600" dirty="0" smtClean="0">
                <a:solidFill>
                  <a:schemeClr val="tx2">
                    <a:lumMod val="75000"/>
                  </a:schemeClr>
                </a:solidFill>
                <a:effectLst>
                  <a:outerShdw blurRad="38100" dist="38100" dir="2700000" algn="tl">
                    <a:srgbClr val="000000">
                      <a:alpha val="43137"/>
                    </a:srgbClr>
                  </a:outerShdw>
                </a:effectLst>
                <a:latin typeface="Agency FB" pitchFamily="34" charset="0"/>
              </a:rPr>
              <a:t>and The End Times</a:t>
            </a:r>
            <a:endParaRPr lang="en-US" sz="6600" dirty="0">
              <a:solidFill>
                <a:schemeClr val="tx2">
                  <a:lumMod val="75000"/>
                </a:schemeClr>
              </a:solidFill>
              <a:effectLst>
                <a:outerShdw blurRad="38100" dist="38100" dir="2700000" algn="tl">
                  <a:srgbClr val="000000">
                    <a:alpha val="43137"/>
                  </a:srgbClr>
                </a:outerShdw>
              </a:effectLst>
              <a:latin typeface="Agency FB" pitchFamily="34" charset="0"/>
            </a:endParaRPr>
          </a:p>
        </p:txBody>
      </p:sp>
      <p:sp>
        <p:nvSpPr>
          <p:cNvPr id="3" name="Subtitle 2"/>
          <p:cNvSpPr>
            <a:spLocks noGrp="1"/>
          </p:cNvSpPr>
          <p:nvPr>
            <p:ph type="subTitle" idx="1"/>
          </p:nvPr>
        </p:nvSpPr>
        <p:spPr>
          <a:xfrm>
            <a:off x="6629400" y="5181600"/>
            <a:ext cx="2362200" cy="762000"/>
          </a:xfrm>
        </p:spPr>
        <p:txBody>
          <a:bodyPr>
            <a:normAutofit/>
          </a:bodyPr>
          <a:lstStyle/>
          <a:p>
            <a:r>
              <a:rPr lang="en-US" sz="1800" dirty="0" smtClean="0">
                <a:solidFill>
                  <a:schemeClr val="tx2">
                    <a:lumMod val="60000"/>
                    <a:lumOff val="40000"/>
                  </a:schemeClr>
                </a:solidFill>
              </a:rPr>
              <a:t>John Edmiston</a:t>
            </a:r>
            <a:br>
              <a:rPr lang="en-US" sz="1800" dirty="0" smtClean="0">
                <a:solidFill>
                  <a:schemeClr val="tx2">
                    <a:lumMod val="60000"/>
                    <a:lumOff val="40000"/>
                  </a:schemeClr>
                </a:solidFill>
              </a:rPr>
            </a:br>
            <a:r>
              <a:rPr lang="en-US" sz="1800" dirty="0" smtClean="0">
                <a:solidFill>
                  <a:schemeClr val="tx2">
                    <a:lumMod val="60000"/>
                    <a:lumOff val="40000"/>
                  </a:schemeClr>
                </a:solidFill>
              </a:rPr>
              <a:t>ICCM 2014</a:t>
            </a:r>
            <a:endParaRPr lang="en-US" sz="1800" dirty="0">
              <a:solidFill>
                <a:schemeClr val="tx2">
                  <a:lumMod val="60000"/>
                  <a:lumOff val="40000"/>
                </a:schemeClr>
              </a:solidFill>
            </a:endParaRPr>
          </a:p>
        </p:txBody>
      </p:sp>
      <p:pic>
        <p:nvPicPr>
          <p:cNvPr id="49154" name="Picture 2" descr="http://i1.ytimg.com/vi/gJe7fY-yowk/maxresdefault.jpg"/>
          <p:cNvPicPr>
            <a:picLocks noChangeAspect="1" noChangeArrowheads="1"/>
          </p:cNvPicPr>
          <p:nvPr/>
        </p:nvPicPr>
        <p:blipFill>
          <a:blip r:embed="rId3" cstate="print"/>
          <a:srcRect/>
          <a:stretch>
            <a:fillRect/>
          </a:stretch>
        </p:blipFill>
        <p:spPr bwMode="auto">
          <a:xfrm>
            <a:off x="2286000" y="152400"/>
            <a:ext cx="4956175" cy="278784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5105400" cy="1143000"/>
          </a:xfrm>
        </p:spPr>
        <p:txBody>
          <a:bodyPr>
            <a:normAutofit/>
          </a:bodyPr>
          <a:lstStyle/>
          <a:p>
            <a:r>
              <a:rPr lang="en-US" sz="5400" b="1" dirty="0" smtClean="0">
                <a:solidFill>
                  <a:schemeClr val="accent6">
                    <a:lumMod val="75000"/>
                  </a:schemeClr>
                </a:solidFill>
                <a:effectLst>
                  <a:outerShdw blurRad="38100" dist="38100" dir="2700000" algn="tl">
                    <a:srgbClr val="000000">
                      <a:alpha val="43137"/>
                    </a:srgbClr>
                  </a:outerShdw>
                </a:effectLst>
                <a:latin typeface="Agency FB" pitchFamily="34" charset="0"/>
              </a:rPr>
              <a:t>Big Data</a:t>
            </a:r>
            <a:endParaRPr lang="en-US" sz="5400" b="1" dirty="0">
              <a:solidFill>
                <a:schemeClr val="accent6">
                  <a:lumMod val="75000"/>
                </a:schemeClr>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a:xfrm>
            <a:off x="228600" y="1447800"/>
            <a:ext cx="8534400" cy="4724400"/>
          </a:xfrm>
        </p:spPr>
        <p:txBody>
          <a:bodyPr>
            <a:normAutofit/>
          </a:bodyPr>
          <a:lstStyle/>
          <a:p>
            <a:r>
              <a:rPr lang="en-US" sz="2400" dirty="0" smtClean="0"/>
              <a:t>Beyond enterprise-scale data to Internet-scale data and </a:t>
            </a:r>
            <a:r>
              <a:rPr lang="en-US" sz="2400" dirty="0" err="1" smtClean="0"/>
              <a:t>Hadoop</a:t>
            </a:r>
            <a:r>
              <a:rPr lang="en-US" sz="2400" dirty="0" smtClean="0"/>
              <a:t> super-computing clusters</a:t>
            </a:r>
          </a:p>
          <a:p>
            <a:r>
              <a:rPr lang="en-US" sz="2400" dirty="0" smtClean="0"/>
              <a:t>Ubiquitous sensors and information streams providing real-time tactical data and real-time analysis down to the individual level with prediction of individual decisions.</a:t>
            </a:r>
          </a:p>
          <a:p>
            <a:r>
              <a:rPr lang="en-US" sz="2400" dirty="0" smtClean="0"/>
              <a:t>Intersection of scientific high-performance computing and massive databases.</a:t>
            </a:r>
          </a:p>
          <a:p>
            <a:r>
              <a:rPr lang="en-US" sz="2400" dirty="0" smtClean="0"/>
              <a:t>Can become overwhelmingly complex and is extremely difficult to manage well, so successful Big Data implementations can only be done by large corporations and by governments – which is NOT a level playing field for the average citizen.</a:t>
            </a:r>
          </a:p>
        </p:txBody>
      </p:sp>
      <p:pic>
        <p:nvPicPr>
          <p:cNvPr id="21506" name="Picture 2" descr="https://encrypted-tbn0.gstatic.com/images?q=tbn:ANd9GcQHKtAq0WjTVQlMvjna3JMcdGRCDpDngqIh9HQGJeNOB5IWPPaxGw"/>
          <p:cNvPicPr>
            <a:picLocks noChangeAspect="1" noChangeArrowheads="1"/>
          </p:cNvPicPr>
          <p:nvPr/>
        </p:nvPicPr>
        <p:blipFill>
          <a:blip r:embed="rId3" cstate="print"/>
          <a:srcRect/>
          <a:stretch>
            <a:fillRect/>
          </a:stretch>
        </p:blipFill>
        <p:spPr bwMode="auto">
          <a:xfrm>
            <a:off x="6553200" y="0"/>
            <a:ext cx="2590800" cy="1079501"/>
          </a:xfrm>
          <a:prstGeom prst="rect">
            <a:avLst/>
          </a:prstGeom>
          <a:noFill/>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6">
                    <a:lumMod val="75000"/>
                  </a:schemeClr>
                </a:solidFill>
                <a:effectLst>
                  <a:outerShdw blurRad="38100" dist="38100" dir="2700000" algn="tl">
                    <a:srgbClr val="000000">
                      <a:alpha val="43137"/>
                    </a:srgbClr>
                  </a:outerShdw>
                </a:effectLst>
                <a:latin typeface="Agency FB" pitchFamily="34" charset="0"/>
              </a:rPr>
              <a:t>Genetic Engineering</a:t>
            </a:r>
            <a:endParaRPr lang="en-US" sz="4800" b="1" dirty="0">
              <a:solidFill>
                <a:schemeClr val="accent6">
                  <a:lumMod val="75000"/>
                </a:schemeClr>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a:xfrm>
            <a:off x="457200" y="1752600"/>
            <a:ext cx="8229600" cy="4525963"/>
          </a:xfrm>
        </p:spPr>
        <p:txBody>
          <a:bodyPr>
            <a:normAutofit/>
          </a:bodyPr>
          <a:lstStyle/>
          <a:p>
            <a:r>
              <a:rPr lang="en-US" sz="2400" b="1" dirty="0" smtClean="0"/>
              <a:t>Henry Ford: </a:t>
            </a:r>
            <a:r>
              <a:rPr lang="en-US" sz="2400" dirty="0" smtClean="0"/>
              <a:t>Mass production and interchangeable parts.</a:t>
            </a:r>
          </a:p>
          <a:p>
            <a:r>
              <a:rPr lang="en-US" sz="2400" b="1" dirty="0" smtClean="0"/>
              <a:t>Genetic Engineering 1 </a:t>
            </a:r>
            <a:r>
              <a:rPr lang="en-US" sz="2400" dirty="0" smtClean="0"/>
              <a:t>– Interchangeable parts, 3D printed organs, identical cattle, identical plants and crops</a:t>
            </a:r>
          </a:p>
          <a:p>
            <a:r>
              <a:rPr lang="en-US" sz="2400" b="1" dirty="0" smtClean="0"/>
              <a:t>Genetic Engineering 2 </a:t>
            </a:r>
            <a:r>
              <a:rPr lang="en-US" sz="2400" dirty="0" smtClean="0"/>
              <a:t>- Mass production of individuals with “ideal” genes, removal of those with “defective” genes</a:t>
            </a:r>
          </a:p>
          <a:p>
            <a:r>
              <a:rPr lang="en-US" sz="2400" b="1" dirty="0" smtClean="0"/>
              <a:t>Genetic Engineering 3 </a:t>
            </a:r>
            <a:r>
              <a:rPr lang="en-US" sz="2400" dirty="0" smtClean="0"/>
              <a:t>– Man becomes machine, enhanced capabilities, implanted processors.</a:t>
            </a:r>
          </a:p>
          <a:p>
            <a:r>
              <a:rPr lang="en-US" sz="2400" b="1" dirty="0" smtClean="0"/>
              <a:t>Genetic Engineering 4 </a:t>
            </a:r>
            <a:r>
              <a:rPr lang="en-US" sz="2400" dirty="0" smtClean="0"/>
              <a:t>– Memories uploaded into databases and computers, parts replaced as they wear out, “eternal life”.</a:t>
            </a:r>
            <a:endParaRPr lang="en-US" sz="2400" dirty="0"/>
          </a:p>
        </p:txBody>
      </p:sp>
      <p:pic>
        <p:nvPicPr>
          <p:cNvPr id="19457" name="Picture 1" descr="C:\Users\Cybermissions\AppData\Local\Microsoft\Windows\Temporary Internet Files\Content.IE5\FL37XM7K\MC900436915[1].png"/>
          <p:cNvPicPr>
            <a:picLocks noChangeAspect="1" noChangeArrowheads="1"/>
          </p:cNvPicPr>
          <p:nvPr/>
        </p:nvPicPr>
        <p:blipFill>
          <a:blip r:embed="rId3" cstate="print"/>
          <a:srcRect/>
          <a:stretch>
            <a:fillRect/>
          </a:stretch>
        </p:blipFill>
        <p:spPr bwMode="auto">
          <a:xfrm>
            <a:off x="0" y="-152400"/>
            <a:ext cx="1828572" cy="18285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6">
                    <a:lumMod val="75000"/>
                  </a:schemeClr>
                </a:solidFill>
                <a:effectLst>
                  <a:outerShdw blurRad="38100" dist="38100" dir="2700000" algn="tl">
                    <a:srgbClr val="000000">
                      <a:alpha val="43137"/>
                    </a:srgbClr>
                  </a:outerShdw>
                </a:effectLst>
                <a:latin typeface="Agency FB" pitchFamily="34" charset="0"/>
              </a:rPr>
              <a:t>Racing With The Machine </a:t>
            </a:r>
            <a:r>
              <a:rPr lang="en-US" sz="4800" b="1" dirty="0" smtClean="0">
                <a:solidFill>
                  <a:schemeClr val="accent1">
                    <a:lumMod val="75000"/>
                  </a:schemeClr>
                </a:solidFill>
                <a:effectLst>
                  <a:outerShdw blurRad="38100" dist="38100" dir="2700000" algn="tl">
                    <a:srgbClr val="000000">
                      <a:alpha val="43137"/>
                    </a:srgbClr>
                  </a:outerShdw>
                </a:effectLst>
                <a:latin typeface="Agency FB" pitchFamily="34" charset="0"/>
              </a:rPr>
              <a:t>- 1</a:t>
            </a:r>
            <a:endParaRPr lang="en-US" sz="4800" b="1" dirty="0">
              <a:solidFill>
                <a:schemeClr val="accent1">
                  <a:lumMod val="75000"/>
                </a:schemeClr>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p:txBody>
          <a:bodyPr/>
          <a:lstStyle/>
          <a:p>
            <a:r>
              <a:rPr lang="en-US" sz="2800" b="1" dirty="0" smtClean="0"/>
              <a:t>Taxis</a:t>
            </a:r>
            <a:r>
              <a:rPr lang="en-US" sz="2800" dirty="0" smtClean="0"/>
              <a:t> – replaced by driverless cars</a:t>
            </a:r>
          </a:p>
          <a:p>
            <a:r>
              <a:rPr lang="en-US" sz="2800" b="1" dirty="0" smtClean="0"/>
              <a:t>Translators</a:t>
            </a:r>
            <a:r>
              <a:rPr lang="en-US" sz="2800" dirty="0" smtClean="0"/>
              <a:t> – replaced by software</a:t>
            </a:r>
          </a:p>
          <a:p>
            <a:r>
              <a:rPr lang="en-US" sz="2800" b="1" dirty="0" smtClean="0"/>
              <a:t>Soldiers</a:t>
            </a:r>
            <a:r>
              <a:rPr lang="en-US" sz="2800" dirty="0" smtClean="0"/>
              <a:t> – replaced by drones and robots</a:t>
            </a:r>
          </a:p>
          <a:p>
            <a:r>
              <a:rPr lang="en-US" sz="2800" b="1" dirty="0" smtClean="0"/>
              <a:t>Clerical Work </a:t>
            </a:r>
            <a:r>
              <a:rPr lang="en-US" sz="2800" dirty="0" smtClean="0"/>
              <a:t>– replaced by scanners, context-aware robots and information systems that can anticipate and decide</a:t>
            </a:r>
          </a:p>
          <a:p>
            <a:r>
              <a:rPr lang="en-US" sz="2800" b="1" dirty="0" smtClean="0"/>
              <a:t>Basic Medical Examinations </a:t>
            </a:r>
            <a:r>
              <a:rPr lang="en-US" sz="2800" dirty="0" smtClean="0"/>
              <a:t>– replaced by sensors, computers and context-aware databases.</a:t>
            </a:r>
          </a:p>
          <a:p>
            <a:endParaRPr lang="en-US" dirty="0"/>
          </a:p>
        </p:txBody>
      </p:sp>
      <p:pic>
        <p:nvPicPr>
          <p:cNvPr id="17409" name="Picture 1" descr="C:\Users\Cybermissions\AppData\Local\Microsoft\Windows\Temporary Internet Files\Content.IE5\05OEABNX\MC900433895[1].png"/>
          <p:cNvPicPr>
            <a:picLocks noChangeAspect="1" noChangeArrowheads="1"/>
          </p:cNvPicPr>
          <p:nvPr/>
        </p:nvPicPr>
        <p:blipFill>
          <a:blip r:embed="rId3" cstate="print"/>
          <a:srcRect/>
          <a:stretch>
            <a:fillRect/>
          </a:stretch>
        </p:blipFill>
        <p:spPr bwMode="auto">
          <a:xfrm>
            <a:off x="7315200" y="1295400"/>
            <a:ext cx="1714500" cy="1714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6">
                    <a:lumMod val="75000"/>
                  </a:schemeClr>
                </a:solidFill>
                <a:effectLst>
                  <a:outerShdw blurRad="38100" dist="38100" dir="2700000" algn="tl">
                    <a:srgbClr val="000000">
                      <a:alpha val="43137"/>
                    </a:srgbClr>
                  </a:outerShdw>
                </a:effectLst>
                <a:latin typeface="Agency FB" pitchFamily="34" charset="0"/>
              </a:rPr>
              <a:t>Racing With The Machine </a:t>
            </a:r>
            <a:r>
              <a:rPr lang="en-US" sz="4800" b="1" dirty="0" smtClean="0">
                <a:solidFill>
                  <a:schemeClr val="accent1">
                    <a:lumMod val="75000"/>
                  </a:schemeClr>
                </a:solidFill>
                <a:effectLst>
                  <a:outerShdw blurRad="38100" dist="38100" dir="2700000" algn="tl">
                    <a:srgbClr val="000000">
                      <a:alpha val="43137"/>
                    </a:srgbClr>
                  </a:outerShdw>
                </a:effectLst>
                <a:latin typeface="Agency FB" pitchFamily="34" charset="0"/>
              </a:rPr>
              <a:t>- 2</a:t>
            </a:r>
            <a:endParaRPr lang="en-US" sz="4800" b="1" dirty="0">
              <a:solidFill>
                <a:schemeClr val="accent1">
                  <a:lumMod val="75000"/>
                </a:schemeClr>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p:txBody>
          <a:bodyPr/>
          <a:lstStyle/>
          <a:p>
            <a:r>
              <a:rPr lang="en-US" dirty="0" smtClean="0"/>
              <a:t>Spiritual and highly personal interactions will most likely not be replaced in the near future.</a:t>
            </a:r>
          </a:p>
          <a:p>
            <a:r>
              <a:rPr lang="en-US" dirty="0" smtClean="0"/>
              <a:t>Most complex physical tasks such as hairdressing and gardening, most trades</a:t>
            </a:r>
          </a:p>
          <a:p>
            <a:r>
              <a:rPr lang="en-US" dirty="0" smtClean="0"/>
              <a:t>Caring, child-care, elder care</a:t>
            </a:r>
          </a:p>
          <a:p>
            <a:r>
              <a:rPr lang="en-US" dirty="0" smtClean="0"/>
              <a:t>Outdoor work especially with animals</a:t>
            </a:r>
          </a:p>
          <a:p>
            <a:r>
              <a:rPr lang="en-US" dirty="0" smtClean="0"/>
              <a:t>Intuitive and artistic occupations</a:t>
            </a:r>
            <a:endParaRPr lang="en-US" dirty="0"/>
          </a:p>
        </p:txBody>
      </p:sp>
      <p:pic>
        <p:nvPicPr>
          <p:cNvPr id="15361" name="Picture 1" descr="C:\Users\Cybermissions\AppData\Local\Microsoft\Windows\Temporary Internet Files\Content.IE5\FL37XM7K\MP900431721[1].jpg"/>
          <p:cNvPicPr>
            <a:picLocks noChangeAspect="1" noChangeArrowheads="1"/>
          </p:cNvPicPr>
          <p:nvPr/>
        </p:nvPicPr>
        <p:blipFill>
          <a:blip r:embed="rId3" cstate="print"/>
          <a:srcRect/>
          <a:stretch>
            <a:fillRect/>
          </a:stretch>
        </p:blipFill>
        <p:spPr bwMode="auto">
          <a:xfrm>
            <a:off x="7162800" y="4038600"/>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dirty="0" smtClean="0">
                <a:solidFill>
                  <a:schemeClr val="accent6">
                    <a:lumMod val="75000"/>
                  </a:schemeClr>
                </a:solidFill>
                <a:effectLst>
                  <a:outerShdw blurRad="38100" dist="38100" dir="2700000" algn="tl">
                    <a:srgbClr val="000000">
                      <a:alpha val="43137"/>
                    </a:srgbClr>
                  </a:outerShdw>
                </a:effectLst>
                <a:latin typeface="Walkway Black" pitchFamily="2" charset="0"/>
              </a:rPr>
              <a:t>Privacy</a:t>
            </a:r>
            <a:endParaRPr lang="en-US" sz="4800"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381000" y="1371600"/>
            <a:ext cx="7620000" cy="4525963"/>
          </a:xfrm>
        </p:spPr>
        <p:txBody>
          <a:bodyPr>
            <a:normAutofit fontScale="92500"/>
          </a:bodyPr>
          <a:lstStyle/>
          <a:p>
            <a:r>
              <a:rPr lang="en-US" sz="2800" dirty="0" smtClean="0"/>
              <a:t>Is privacy just an historical anomaly?  Didn’t we all used to live “in each other’s pockets” back in the day?</a:t>
            </a:r>
          </a:p>
          <a:p>
            <a:r>
              <a:rPr lang="en-US" sz="2800" dirty="0" smtClean="0"/>
              <a:t>Privacy is critical to the proper formation of personal identity and the maintaining of personal boundaries.</a:t>
            </a:r>
          </a:p>
          <a:p>
            <a:r>
              <a:rPr lang="en-US" sz="2800" dirty="0" smtClean="0"/>
              <a:t>The question is not so much “how much do others know” but </a:t>
            </a:r>
            <a:r>
              <a:rPr lang="en-US" sz="2800" b="1" i="1" dirty="0" smtClean="0">
                <a:solidFill>
                  <a:schemeClr val="accent1">
                    <a:lumMod val="75000"/>
                  </a:schemeClr>
                </a:solidFill>
              </a:rPr>
              <a:t>“how much do those with the power to hurt us know” </a:t>
            </a:r>
            <a:r>
              <a:rPr lang="en-US" sz="2800" dirty="0" smtClean="0"/>
              <a:t>– e.g. credit rating agencies?”</a:t>
            </a:r>
          </a:p>
          <a:p>
            <a:r>
              <a:rPr lang="en-US" sz="2800" dirty="0" smtClean="0"/>
              <a:t>How much can the enemies of the gospel get to know about us and if so what use can they put it to?</a:t>
            </a:r>
            <a:endParaRPr lang="en-US" sz="2800" dirty="0"/>
          </a:p>
        </p:txBody>
      </p:sp>
      <p:pic>
        <p:nvPicPr>
          <p:cNvPr id="38915" name="Picture 3" descr="C:\Users\Cybermissions\AppData\Local\Microsoft\Windows\Temporary Internet Files\Content.IE5\05OEABNX\MC900070935[1].wmf"/>
          <p:cNvPicPr>
            <a:picLocks noChangeAspect="1" noChangeArrowheads="1"/>
          </p:cNvPicPr>
          <p:nvPr/>
        </p:nvPicPr>
        <p:blipFill>
          <a:blip r:embed="rId3" cstate="print"/>
          <a:srcRect/>
          <a:stretch>
            <a:fillRect/>
          </a:stretch>
        </p:blipFill>
        <p:spPr bwMode="auto">
          <a:xfrm>
            <a:off x="7545559" y="0"/>
            <a:ext cx="1598441" cy="1981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God and Privacy</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228600" y="1600200"/>
            <a:ext cx="8763000" cy="4525963"/>
          </a:xfrm>
        </p:spPr>
        <p:txBody>
          <a:bodyPr>
            <a:normAutofit/>
          </a:bodyPr>
          <a:lstStyle/>
          <a:p>
            <a:r>
              <a:rPr lang="en-US" sz="2800" dirty="0" smtClean="0"/>
              <a:t>Does God respect human privacy in His omniscience? </a:t>
            </a:r>
          </a:p>
          <a:p>
            <a:r>
              <a:rPr lang="en-US" sz="2800" dirty="0" smtClean="0"/>
              <a:t>Is the attempt at government omniscience a  kind of hubris, an attempt at “being like God”?</a:t>
            </a:r>
          </a:p>
          <a:p>
            <a:r>
              <a:rPr lang="en-US" sz="2800" dirty="0" smtClean="0"/>
              <a:t>What happens when churches “know too much” (cults!)</a:t>
            </a:r>
          </a:p>
          <a:p>
            <a:r>
              <a:rPr lang="en-US" sz="2800" dirty="0" smtClean="0"/>
              <a:t>Is it OK for Christian parents to spy on their kids?</a:t>
            </a:r>
          </a:p>
          <a:p>
            <a:r>
              <a:rPr lang="en-US" sz="2800" dirty="0" smtClean="0"/>
              <a:t>Is it OK for Christian employers to spy on their staff?</a:t>
            </a:r>
          </a:p>
          <a:p>
            <a:r>
              <a:rPr lang="en-US" sz="2800" dirty="0" smtClean="0"/>
              <a:t>“In God we trust, everyone else we verify?”</a:t>
            </a:r>
          </a:p>
          <a:p>
            <a:r>
              <a:rPr lang="en-US" sz="2800" dirty="0" smtClean="0"/>
              <a:t>How is electronic privacy related to faith?</a:t>
            </a:r>
          </a:p>
          <a:p>
            <a:endParaRPr lang="en-US" sz="2800" dirty="0"/>
          </a:p>
        </p:txBody>
      </p:sp>
      <p:pic>
        <p:nvPicPr>
          <p:cNvPr id="39938" name="Picture 2" descr="C:\Users\Cybermissions\AppData\Local\Microsoft\Windows\Temporary Internet Files\Content.IE5\FL37XM7K\MC900234603[1].wmf"/>
          <p:cNvPicPr>
            <a:picLocks noChangeAspect="1" noChangeArrowheads="1"/>
          </p:cNvPicPr>
          <p:nvPr/>
        </p:nvPicPr>
        <p:blipFill>
          <a:blip r:embed="rId3" cstate="print"/>
          <a:srcRect/>
          <a:stretch>
            <a:fillRect/>
          </a:stretch>
        </p:blipFill>
        <p:spPr bwMode="auto">
          <a:xfrm>
            <a:off x="7620000" y="1"/>
            <a:ext cx="1524000" cy="1523214"/>
          </a:xfrm>
          <a:prstGeom prst="rect">
            <a:avLst/>
          </a:prstGeom>
          <a:noFill/>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Are All Wizards Evil?</a:t>
            </a:r>
            <a:r>
              <a:rPr lang="en-US" dirty="0" smtClean="0">
                <a:solidFill>
                  <a:schemeClr val="accent1">
                    <a:lumMod val="75000"/>
                  </a:schemeClr>
                </a:solidFill>
                <a:effectLst>
                  <a:outerShdw blurRad="38100" dist="38100" dir="2700000" algn="tl">
                    <a:srgbClr val="000000">
                      <a:alpha val="43137"/>
                    </a:srgbClr>
                  </a:outerShdw>
                </a:effectLst>
                <a:latin typeface="Walkway Black" pitchFamily="2" charset="0"/>
              </a:rPr>
              <a:t/>
            </a:r>
            <a:br>
              <a:rPr lang="en-US" dirty="0" smtClean="0">
                <a:solidFill>
                  <a:schemeClr val="accent1">
                    <a:lumMod val="75000"/>
                  </a:schemeClr>
                </a:solidFill>
                <a:effectLst>
                  <a:outerShdw blurRad="38100" dist="38100" dir="2700000" algn="tl">
                    <a:srgbClr val="000000">
                      <a:alpha val="43137"/>
                    </a:srgbClr>
                  </a:outerShdw>
                </a:effectLst>
                <a:latin typeface="Walkway Black" pitchFamily="2" charset="0"/>
              </a:rPr>
            </a:br>
            <a:r>
              <a:rPr lang="en-US" dirty="0" smtClean="0">
                <a:solidFill>
                  <a:schemeClr val="accent1">
                    <a:lumMod val="75000"/>
                  </a:schemeClr>
                </a:solidFill>
                <a:effectLst>
                  <a:outerShdw blurRad="38100" dist="38100" dir="2700000" algn="tl">
                    <a:srgbClr val="000000">
                      <a:alpha val="43137"/>
                    </a:srgbClr>
                  </a:outerShdw>
                </a:effectLst>
                <a:latin typeface="Walkway Black" pitchFamily="2" charset="0"/>
              </a:rPr>
              <a:t>(</a:t>
            </a:r>
            <a:r>
              <a:rPr lang="en-US" sz="3600" dirty="0" smtClean="0">
                <a:solidFill>
                  <a:schemeClr val="accent1">
                    <a:lumMod val="75000"/>
                  </a:schemeClr>
                </a:solidFill>
                <a:effectLst>
                  <a:outerShdw blurRad="38100" dist="38100" dir="2700000" algn="tl">
                    <a:srgbClr val="000000">
                      <a:alpha val="43137"/>
                    </a:srgbClr>
                  </a:outerShdw>
                </a:effectLst>
                <a:latin typeface="Walkway Black" pitchFamily="2" charset="0"/>
              </a:rPr>
              <a:t>A Little Bit of </a:t>
            </a:r>
            <a:r>
              <a:rPr lang="en-US" sz="3600" dirty="0" err="1" smtClean="0">
                <a:solidFill>
                  <a:schemeClr val="accent1">
                    <a:lumMod val="75000"/>
                  </a:schemeClr>
                </a:solidFill>
                <a:effectLst>
                  <a:outerShdw blurRad="38100" dist="38100" dir="2700000" algn="tl">
                    <a:srgbClr val="000000">
                      <a:alpha val="43137"/>
                    </a:srgbClr>
                  </a:outerShdw>
                </a:effectLst>
                <a:latin typeface="Walkway Black" pitchFamily="2" charset="0"/>
              </a:rPr>
              <a:t>Tolkein</a:t>
            </a:r>
            <a:r>
              <a:rPr lang="en-US" sz="3600" dirty="0" smtClean="0">
                <a:solidFill>
                  <a:schemeClr val="accent1">
                    <a:lumMod val="75000"/>
                  </a:schemeClr>
                </a:solidFill>
                <a:effectLst>
                  <a:outerShdw blurRad="38100" dist="38100" dir="2700000" algn="tl">
                    <a:srgbClr val="000000">
                      <a:alpha val="43137"/>
                    </a:srgbClr>
                  </a:outerShdw>
                </a:effectLst>
                <a:latin typeface="Walkway Black" pitchFamily="2" charset="0"/>
              </a:rPr>
              <a:t>….)</a:t>
            </a:r>
            <a:endParaRPr lang="en-US" sz="3600" dirty="0">
              <a:solidFill>
                <a:schemeClr val="accent1">
                  <a:lumMod val="75000"/>
                </a:schemeClr>
              </a:solidFill>
              <a:effectLst>
                <a:outerShdw blurRad="38100" dist="38100" dir="2700000" algn="tl">
                  <a:srgbClr val="000000">
                    <a:alpha val="43137"/>
                  </a:srgbClr>
                </a:outerShdw>
              </a:effectLst>
              <a:latin typeface="Walkway Black" pitchFamily="2" charset="0"/>
            </a:endParaRPr>
          </a:p>
        </p:txBody>
      </p:sp>
      <p:pic>
        <p:nvPicPr>
          <p:cNvPr id="40962" name="Picture 2" descr="C:\Users\Cybermissions\AppData\Local\Microsoft\Windows\Temporary Internet Files\Content.IE5\CUBKSF7X\MC900053284[1].wmf"/>
          <p:cNvPicPr>
            <a:picLocks noGrp="1" noChangeAspect="1" noChangeArrowheads="1"/>
          </p:cNvPicPr>
          <p:nvPr>
            <p:ph idx="1"/>
          </p:nvPr>
        </p:nvPicPr>
        <p:blipFill>
          <a:blip r:embed="rId3" cstate="print"/>
          <a:srcRect/>
          <a:stretch>
            <a:fillRect/>
          </a:stretch>
        </p:blipFill>
        <p:spPr bwMode="auto">
          <a:xfrm>
            <a:off x="7315200" y="152400"/>
            <a:ext cx="1713586" cy="1717243"/>
          </a:xfrm>
          <a:prstGeom prst="rect">
            <a:avLst/>
          </a:prstGeom>
          <a:noFill/>
        </p:spPr>
      </p:pic>
      <p:sp>
        <p:nvSpPr>
          <p:cNvPr id="5" name="TextBox 4"/>
          <p:cNvSpPr txBox="1"/>
          <p:nvPr/>
        </p:nvSpPr>
        <p:spPr>
          <a:xfrm>
            <a:off x="381000" y="2057400"/>
            <a:ext cx="8610600" cy="3785652"/>
          </a:xfrm>
          <a:prstGeom prst="rect">
            <a:avLst/>
          </a:prstGeom>
          <a:noFill/>
        </p:spPr>
        <p:txBody>
          <a:bodyPr wrap="square" rtlCol="0">
            <a:spAutoFit/>
          </a:bodyPr>
          <a:lstStyle/>
          <a:p>
            <a:pPr marL="342900" indent="-342900">
              <a:buFont typeface="+mj-lt"/>
              <a:buAutoNum type="arabicPeriod"/>
            </a:pPr>
            <a:r>
              <a:rPr lang="en-US" sz="2400" dirty="0" smtClean="0"/>
              <a:t>Any sufficiently advanced technology is indistinguishable from magic. (Arthur C. Clarke)</a:t>
            </a:r>
          </a:p>
          <a:p>
            <a:pPr marL="342900" indent="-342900">
              <a:buFont typeface="+mj-lt"/>
              <a:buAutoNum type="arabicPeriod"/>
            </a:pPr>
            <a:r>
              <a:rPr lang="en-US" sz="2400" dirty="0" smtClean="0"/>
              <a:t>Are there good wizards and bad wizards e.g. Gandalf </a:t>
            </a:r>
            <a:r>
              <a:rPr lang="en-US" sz="2400" dirty="0" err="1" smtClean="0"/>
              <a:t>vs</a:t>
            </a:r>
            <a:r>
              <a:rPr lang="en-US" sz="2400" dirty="0" smtClean="0"/>
              <a:t> </a:t>
            </a:r>
            <a:r>
              <a:rPr lang="en-US" sz="2400" dirty="0" err="1" smtClean="0"/>
              <a:t>Saruman</a:t>
            </a:r>
            <a:r>
              <a:rPr lang="en-US" sz="2400" dirty="0" smtClean="0"/>
              <a:t> or is all “wizardry” evil? Is Google a “good wizard” and Monsanto an “evil wizard”?</a:t>
            </a:r>
          </a:p>
          <a:p>
            <a:pPr marL="342900" indent="-342900">
              <a:buFont typeface="+mj-lt"/>
              <a:buAutoNum type="arabicPeriod"/>
            </a:pPr>
            <a:r>
              <a:rPr lang="en-US" sz="2400" dirty="0" smtClean="0"/>
              <a:t>Does technology “cast a spell” on its users? Is it beginning to create an alternative spiritual universe of amazing blessings without God?</a:t>
            </a:r>
          </a:p>
          <a:p>
            <a:pPr marL="342900" indent="-342900">
              <a:buFont typeface="+mj-lt"/>
              <a:buAutoNum type="arabicPeriod"/>
            </a:pPr>
            <a:r>
              <a:rPr lang="en-US" sz="2400" dirty="0" smtClean="0"/>
              <a:t>“The Shire” represents the Great Balance of Things in the created order. How disruptive to God’s order can technology become?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553200" cy="1143000"/>
          </a:xfrm>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Technology and Idolatry</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381000" y="1600200"/>
            <a:ext cx="8763000" cy="4373563"/>
          </a:xfrm>
        </p:spPr>
        <p:txBody>
          <a:bodyPr>
            <a:normAutofit/>
          </a:bodyPr>
          <a:lstStyle/>
          <a:p>
            <a:r>
              <a:rPr lang="en-US" sz="2600" i="1" dirty="0" smtClean="0"/>
              <a:t>The rest of mankind, who were not killed by these plagues, did not repent of the works of their hands nor give up worshiping demons and idols of gold and silver and bronze and stone and wood, which cannot see or hear or walk, nor did they repent of their murders or their sorceries or their sexual immorality or their thefts. </a:t>
            </a:r>
            <a:r>
              <a:rPr lang="en-US" sz="2600" dirty="0" smtClean="0"/>
              <a:t>  (Revelation 9:20-21)</a:t>
            </a:r>
          </a:p>
          <a:p>
            <a:r>
              <a:rPr lang="en-US" sz="2600" dirty="0" smtClean="0"/>
              <a:t>There is a human tendency to attribute divine power to human creations. For some, this includes technology.</a:t>
            </a:r>
          </a:p>
          <a:p>
            <a:r>
              <a:rPr lang="en-US" sz="2600" dirty="0" smtClean="0"/>
              <a:t>As technology become more and more pervasive and overpowering this may well increase.</a:t>
            </a:r>
          </a:p>
          <a:p>
            <a:endParaRPr lang="en-US" sz="2800" dirty="0"/>
          </a:p>
        </p:txBody>
      </p:sp>
      <p:pic>
        <p:nvPicPr>
          <p:cNvPr id="41988" name="Picture 4" descr="http://2.bp.blogspot.com/-THPi3CWMxqs/Ttc-ltiP1XI/AAAAAAAAAAc/ejrK5gfD3A0/s1600/Mainframe.jpg"/>
          <p:cNvPicPr>
            <a:picLocks noChangeAspect="1" noChangeArrowheads="1"/>
          </p:cNvPicPr>
          <p:nvPr/>
        </p:nvPicPr>
        <p:blipFill>
          <a:blip r:embed="rId3" cstate="print"/>
          <a:srcRect/>
          <a:stretch>
            <a:fillRect/>
          </a:stretch>
        </p:blipFill>
        <p:spPr bwMode="auto">
          <a:xfrm>
            <a:off x="6781799" y="0"/>
            <a:ext cx="2362201" cy="156495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4200" cy="1143000"/>
          </a:xfrm>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Corporatized Government</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0" y="914400"/>
            <a:ext cx="7315200" cy="5029200"/>
          </a:xfrm>
        </p:spPr>
        <p:txBody>
          <a:bodyPr>
            <a:normAutofit/>
          </a:bodyPr>
          <a:lstStyle/>
          <a:p>
            <a:r>
              <a:rPr lang="en-US" sz="2400" dirty="0" smtClean="0"/>
              <a:t>Technology is creating cultural and economic pressures and security risks that require a rate of response  well beyond that of current means of governance. </a:t>
            </a:r>
          </a:p>
          <a:p>
            <a:r>
              <a:rPr lang="en-US" sz="2400" dirty="0" smtClean="0"/>
              <a:t>Corporate structures such as multi-national corporations, massive almost autonomous government agencies, defense contractors and very large NGOs are taking up the slack.</a:t>
            </a:r>
          </a:p>
          <a:p>
            <a:r>
              <a:rPr lang="en-US" sz="2400" dirty="0" smtClean="0"/>
              <a:t>Government is  so far behind that it is merely enacting legislation at the behest of these entities. The government is now simply the administrative arm of fast, highly responsive special interest groups e.g.  Google getting legislation through on driverless cars. Government no longer governs.</a:t>
            </a:r>
            <a:endParaRPr lang="en-US" sz="2400" dirty="0"/>
          </a:p>
        </p:txBody>
      </p:sp>
      <p:pic>
        <p:nvPicPr>
          <p:cNvPr id="1026" name="Picture 2" descr="C:\Users\John\AppData\Local\Microsoft\Windows\INetCache\IE\12HNAJFG\MP900382629[1].jpg"/>
          <p:cNvPicPr>
            <a:picLocks noChangeAspect="1" noChangeArrowheads="1"/>
          </p:cNvPicPr>
          <p:nvPr/>
        </p:nvPicPr>
        <p:blipFill>
          <a:blip r:embed="rId3" cstate="print"/>
          <a:srcRect/>
          <a:stretch>
            <a:fillRect/>
          </a:stretch>
        </p:blipFill>
        <p:spPr bwMode="auto">
          <a:xfrm>
            <a:off x="7315200" y="533400"/>
            <a:ext cx="1828800" cy="25603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Technocratic Oligarchies</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304800" y="1600200"/>
            <a:ext cx="8382000" cy="4525963"/>
          </a:xfrm>
        </p:spPr>
        <p:txBody>
          <a:bodyPr>
            <a:normAutofit/>
          </a:bodyPr>
          <a:lstStyle/>
          <a:p>
            <a:pPr>
              <a:buNone/>
            </a:pPr>
            <a:r>
              <a:rPr lang="en-US" sz="2400" dirty="0" smtClean="0"/>
              <a:t>Multivariate analysis indicates that economic elites and organized groups representing business interests have substantial independent impacts on U.S. government policy, while average citizens and mass-based interest groups have little or no independent influence. The results provide substantial support for theories of Economic Elite Domination and for theories of Biased Pluralism, but not for theories of </a:t>
            </a:r>
            <a:r>
              <a:rPr lang="en-US" sz="2400" dirty="0" err="1" smtClean="0"/>
              <a:t>Majoritarian</a:t>
            </a:r>
            <a:r>
              <a:rPr lang="en-US" sz="2400" dirty="0" smtClean="0"/>
              <a:t> Electoral Democracy or </a:t>
            </a:r>
            <a:r>
              <a:rPr lang="en-US" sz="2400" dirty="0" err="1" smtClean="0"/>
              <a:t>Majoritarian</a:t>
            </a:r>
            <a:r>
              <a:rPr lang="en-US" sz="2400" dirty="0" smtClean="0"/>
              <a:t> Pluralism.</a:t>
            </a:r>
          </a:p>
          <a:p>
            <a:pPr>
              <a:buNone/>
            </a:pPr>
            <a:r>
              <a:rPr lang="en-US" sz="2400" dirty="0" smtClean="0"/>
              <a:t/>
            </a:r>
            <a:br>
              <a:rPr lang="en-US" sz="2400" dirty="0" smtClean="0"/>
            </a:br>
            <a:r>
              <a:rPr lang="en-US" sz="2400" dirty="0" smtClean="0"/>
              <a:t>Martin </a:t>
            </a:r>
            <a:r>
              <a:rPr lang="en-US" sz="2400" dirty="0" err="1" smtClean="0"/>
              <a:t>Gilens</a:t>
            </a:r>
            <a:r>
              <a:rPr lang="en-US" sz="2400" dirty="0" smtClean="0"/>
              <a:t> and Benjamin I. Page:  </a:t>
            </a:r>
            <a:r>
              <a:rPr lang="en-US" sz="2400" i="1" dirty="0" smtClean="0"/>
              <a:t>Testing Theories of American Politics: Elites, Interest Groups, and Average Citizens </a:t>
            </a:r>
            <a:endParaRPr lang="en-US" sz="2400" i="1" dirty="0"/>
          </a:p>
        </p:txBody>
      </p:sp>
      <p:pic>
        <p:nvPicPr>
          <p:cNvPr id="2050" name="Picture 2" descr="C:\Users\John\AppData\Local\Microsoft\Windows\INetCache\IE\I3RTE8P0\MC900037405[1].wmf"/>
          <p:cNvPicPr>
            <a:picLocks noChangeAspect="1" noChangeArrowheads="1"/>
          </p:cNvPicPr>
          <p:nvPr/>
        </p:nvPicPr>
        <p:blipFill>
          <a:blip r:embed="rId3" cstate="print"/>
          <a:srcRect/>
          <a:stretch>
            <a:fillRect/>
          </a:stretch>
        </p:blipFill>
        <p:spPr bwMode="auto">
          <a:xfrm>
            <a:off x="7843176" y="1"/>
            <a:ext cx="1300824" cy="1600200"/>
          </a:xfrm>
          <a:prstGeom prst="rect">
            <a:avLst/>
          </a:prstGeom>
          <a:noFill/>
        </p:spPr>
      </p:pic>
      <p:sp>
        <p:nvSpPr>
          <p:cNvPr id="5" name="TextBox 4"/>
          <p:cNvSpPr txBox="1"/>
          <p:nvPr/>
        </p:nvSpPr>
        <p:spPr>
          <a:xfrm>
            <a:off x="228600" y="228600"/>
            <a:ext cx="7696200" cy="584775"/>
          </a:xfrm>
          <a:prstGeom prst="rect">
            <a:avLst/>
          </a:prstGeom>
          <a:noFill/>
        </p:spPr>
        <p:txBody>
          <a:bodyPr wrap="square" rtlCol="0">
            <a:spAutoFit/>
          </a:bodyPr>
          <a:lstStyle/>
          <a:p>
            <a:r>
              <a:rPr lang="en-US" sz="1600" dirty="0" smtClean="0"/>
              <a:t>https://www.princeton.edu/~mgilens/Gilens%20homepage%20materials/Gilens%20and%20Page/Gilens%20and%20Page%202014-Testing%20Theories%203-7-14.pdf</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fontAlgn="auto">
              <a:spcAft>
                <a:spcPts val="0"/>
              </a:spcAft>
              <a:defRPr/>
            </a:pPr>
            <a:r>
              <a:rPr lang="en-US" sz="4800" b="1" dirty="0" smtClean="0">
                <a:solidFill>
                  <a:schemeClr val="accent6">
                    <a:lumMod val="75000"/>
                  </a:schemeClr>
                </a:solidFill>
                <a:effectLst>
                  <a:outerShdw blurRad="38100" dist="38100" dir="2700000" algn="tl">
                    <a:srgbClr val="000000">
                      <a:alpha val="43137"/>
                    </a:srgbClr>
                  </a:outerShdw>
                </a:effectLst>
                <a:latin typeface="Agency FB" pitchFamily="34" charset="0"/>
              </a:rPr>
              <a:t>Technology: Current Challenges</a:t>
            </a:r>
            <a:endParaRPr lang="en-US" sz="4800" b="1" dirty="0">
              <a:solidFill>
                <a:schemeClr val="accent6">
                  <a:lumMod val="75000"/>
                </a:schemeClr>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a:xfrm>
            <a:off x="304800" y="990600"/>
            <a:ext cx="6705600" cy="5410200"/>
          </a:xfrm>
        </p:spPr>
        <p:txBody>
          <a:bodyPr>
            <a:normAutofit/>
          </a:bodyPr>
          <a:lstStyle/>
          <a:p>
            <a:pPr marL="365760" indent="-283464" fontAlgn="auto">
              <a:spcAft>
                <a:spcPts val="0"/>
              </a:spcAft>
              <a:buFont typeface="Wingdings 2"/>
              <a:buChar char=""/>
              <a:defRPr/>
            </a:pPr>
            <a:r>
              <a:rPr lang="en-US" sz="2400" dirty="0" smtClean="0">
                <a:latin typeface="Arial Narrow" pitchFamily="34" charset="0"/>
              </a:rPr>
              <a:t>Information overload</a:t>
            </a:r>
          </a:p>
          <a:p>
            <a:pPr marL="365760" indent="-283464" fontAlgn="auto">
              <a:spcAft>
                <a:spcPts val="0"/>
              </a:spcAft>
              <a:buFont typeface="Wingdings 2"/>
              <a:buChar char=""/>
              <a:defRPr/>
            </a:pPr>
            <a:r>
              <a:rPr lang="en-US" sz="2400" dirty="0" smtClean="0">
                <a:latin typeface="Arial Narrow" pitchFamily="34" charset="0"/>
              </a:rPr>
              <a:t>Pornography addiction</a:t>
            </a:r>
          </a:p>
          <a:p>
            <a:pPr marL="365760" indent="-283464" fontAlgn="auto">
              <a:spcAft>
                <a:spcPts val="0"/>
              </a:spcAft>
              <a:buFont typeface="Wingdings 2"/>
              <a:buChar char=""/>
              <a:defRPr/>
            </a:pPr>
            <a:r>
              <a:rPr lang="en-US" sz="2400" dirty="0" smtClean="0">
                <a:latin typeface="Arial Narrow" pitchFamily="34" charset="0"/>
              </a:rPr>
              <a:t>The ‘always connected’ youth </a:t>
            </a:r>
          </a:p>
          <a:p>
            <a:pPr marL="365760" indent="-283464" fontAlgn="auto">
              <a:spcAft>
                <a:spcPts val="0"/>
              </a:spcAft>
              <a:buFont typeface="Wingdings 2"/>
              <a:buChar char=""/>
              <a:defRPr/>
            </a:pPr>
            <a:r>
              <a:rPr lang="en-US" sz="2400" dirty="0" smtClean="0">
                <a:latin typeface="Arial Narrow" pitchFamily="34" charset="0"/>
              </a:rPr>
              <a:t>People who live their whole life playing video games or who dwell in a virtual reality world</a:t>
            </a:r>
          </a:p>
          <a:p>
            <a:pPr marL="365760" indent="-283464" fontAlgn="auto">
              <a:spcAft>
                <a:spcPts val="0"/>
              </a:spcAft>
              <a:buFont typeface="Wingdings 2"/>
              <a:buChar char=""/>
              <a:defRPr/>
            </a:pPr>
            <a:r>
              <a:rPr lang="en-US" sz="2400" dirty="0" smtClean="0">
                <a:latin typeface="Arial Narrow" pitchFamily="34" charset="0"/>
              </a:rPr>
              <a:t>Satanic online games / role playing</a:t>
            </a:r>
          </a:p>
          <a:p>
            <a:pPr marL="365760" indent="-283464" fontAlgn="auto">
              <a:spcAft>
                <a:spcPts val="0"/>
              </a:spcAft>
              <a:buFont typeface="Wingdings 2"/>
              <a:buChar char=""/>
              <a:defRPr/>
            </a:pPr>
            <a:r>
              <a:rPr lang="en-US" sz="2400" dirty="0" smtClean="0">
                <a:latin typeface="Arial Narrow" pitchFamily="34" charset="0"/>
              </a:rPr>
              <a:t>“Church” on Facebook / Internet</a:t>
            </a:r>
          </a:p>
          <a:p>
            <a:pPr marL="365760" indent="-283464" fontAlgn="auto">
              <a:spcAft>
                <a:spcPts val="0"/>
              </a:spcAft>
              <a:buFont typeface="Wingdings 2"/>
              <a:buChar char=""/>
              <a:defRPr/>
            </a:pPr>
            <a:r>
              <a:rPr lang="en-US" sz="2400" dirty="0" smtClean="0">
                <a:latin typeface="Arial Narrow" pitchFamily="34" charset="0"/>
              </a:rPr>
              <a:t>Cult recruitment online , false doctrine online</a:t>
            </a:r>
          </a:p>
          <a:p>
            <a:pPr marL="365760" indent="-283464" fontAlgn="auto">
              <a:spcAft>
                <a:spcPts val="0"/>
              </a:spcAft>
              <a:buFont typeface="Wingdings 2"/>
              <a:buChar char=""/>
              <a:defRPr/>
            </a:pPr>
            <a:r>
              <a:rPr lang="en-US" sz="2400" dirty="0" smtClean="0">
                <a:latin typeface="Arial Narrow" pitchFamily="34" charset="0"/>
              </a:rPr>
              <a:t>Privacy issues, scams, </a:t>
            </a:r>
          </a:p>
          <a:p>
            <a:pPr marL="365760" indent="-283464" fontAlgn="auto">
              <a:spcAft>
                <a:spcPts val="0"/>
              </a:spcAft>
              <a:buFont typeface="Wingdings 2"/>
              <a:buChar char=""/>
              <a:defRPr/>
            </a:pPr>
            <a:r>
              <a:rPr lang="en-US" sz="2400" dirty="0" smtClean="0">
                <a:latin typeface="Arial Narrow" pitchFamily="34" charset="0"/>
              </a:rPr>
              <a:t>Internet dating &amp; cyberspace contribution to marriage breakdown</a:t>
            </a:r>
          </a:p>
          <a:p>
            <a:pPr marL="365760" indent="-283464" fontAlgn="auto">
              <a:spcAft>
                <a:spcPts val="0"/>
              </a:spcAft>
              <a:buFont typeface="Wingdings 2"/>
              <a:buChar char=""/>
              <a:defRPr/>
            </a:pPr>
            <a:endParaRPr lang="en-US" sz="2400" dirty="0" smtClean="0"/>
          </a:p>
          <a:p>
            <a:pPr marL="365760" indent="-283464" fontAlgn="auto">
              <a:spcAft>
                <a:spcPts val="0"/>
              </a:spcAft>
              <a:buFont typeface="Wingdings 2"/>
              <a:buChar char=""/>
              <a:defRPr/>
            </a:pPr>
            <a:endParaRPr lang="en-US" dirty="0"/>
          </a:p>
        </p:txBody>
      </p:sp>
      <p:pic>
        <p:nvPicPr>
          <p:cNvPr id="10244" name="Picture 5" descr="C:\Documents and Settings\John Edmiston\Local Settings\Temporary Internet Files\Content.IE5\PQT7OZQA\MC910216349[1].png"/>
          <p:cNvPicPr>
            <a:picLocks noChangeAspect="1" noChangeArrowheads="1"/>
          </p:cNvPicPr>
          <p:nvPr/>
        </p:nvPicPr>
        <p:blipFill>
          <a:blip r:embed="rId3" cstate="print"/>
          <a:srcRect/>
          <a:stretch>
            <a:fillRect/>
          </a:stretch>
        </p:blipFill>
        <p:spPr bwMode="auto">
          <a:xfrm>
            <a:off x="6629400" y="762000"/>
            <a:ext cx="2808288" cy="237915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Autofit/>
          </a:bodyPr>
          <a:lstStyle/>
          <a:p>
            <a:r>
              <a:rPr lang="en-US" dirty="0" err="1" smtClean="0">
                <a:solidFill>
                  <a:schemeClr val="accent6">
                    <a:lumMod val="75000"/>
                  </a:schemeClr>
                </a:solidFill>
                <a:effectLst>
                  <a:outerShdw blurRad="38100" dist="38100" dir="2700000" algn="tl">
                    <a:srgbClr val="000000">
                      <a:alpha val="43137"/>
                    </a:srgbClr>
                  </a:outerShdw>
                </a:effectLst>
              </a:rPr>
              <a:t>Transhumanism</a:t>
            </a:r>
            <a:r>
              <a:rPr lang="en-US" dirty="0" smtClean="0">
                <a:solidFill>
                  <a:schemeClr val="accent6">
                    <a:lumMod val="75000"/>
                  </a:schemeClr>
                </a:solidFill>
                <a:effectLst>
                  <a:outerShdw blurRad="38100" dist="38100" dir="2700000" algn="tl">
                    <a:srgbClr val="000000">
                      <a:alpha val="43137"/>
                    </a:srgbClr>
                  </a:outerShdw>
                </a:effectLst>
              </a:rPr>
              <a:t> and </a:t>
            </a:r>
            <a:r>
              <a:rPr lang="en-US" dirty="0" err="1" smtClean="0">
                <a:solidFill>
                  <a:schemeClr val="accent6">
                    <a:lumMod val="75000"/>
                  </a:schemeClr>
                </a:solidFill>
                <a:effectLst>
                  <a:outerShdw blurRad="38100" dist="38100" dir="2700000" algn="tl">
                    <a:srgbClr val="000000">
                      <a:alpha val="43137"/>
                    </a:srgbClr>
                  </a:outerShdw>
                </a:effectLst>
              </a:rPr>
              <a:t>Posthumanism</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143000"/>
            <a:ext cx="6858000" cy="4876800"/>
          </a:xfrm>
        </p:spPr>
        <p:txBody>
          <a:bodyPr>
            <a:normAutofit fontScale="85000" lnSpcReduction="20000"/>
          </a:bodyPr>
          <a:lstStyle/>
          <a:p>
            <a:r>
              <a:rPr lang="en-US" sz="2800" b="1" dirty="0" err="1" smtClean="0"/>
              <a:t>Transhumanism</a:t>
            </a:r>
            <a:r>
              <a:rPr lang="en-US" sz="2800" b="1" dirty="0" smtClean="0"/>
              <a:t>: </a:t>
            </a:r>
            <a:r>
              <a:rPr lang="en-US" sz="2800" dirty="0" smtClean="0"/>
              <a:t>the belief or theory that the human race can evolve beyond its current physical and mental limitations, especially by means of science and technology.</a:t>
            </a:r>
            <a:br>
              <a:rPr lang="en-US" sz="2800" dirty="0" smtClean="0"/>
            </a:br>
            <a:endParaRPr lang="en-US" sz="2800" dirty="0" smtClean="0"/>
          </a:p>
          <a:p>
            <a:r>
              <a:rPr lang="en-US" sz="2800" dirty="0" smtClean="0"/>
              <a:t>According to </a:t>
            </a:r>
            <a:r>
              <a:rPr lang="en-US" sz="2800" dirty="0" err="1" smtClean="0"/>
              <a:t>transhumanist</a:t>
            </a:r>
            <a:r>
              <a:rPr lang="en-US" sz="2800" dirty="0" smtClean="0"/>
              <a:t> thinkers, a </a:t>
            </a:r>
            <a:r>
              <a:rPr lang="en-US" sz="2800" b="1" dirty="0" err="1" smtClean="0"/>
              <a:t>posthuman</a:t>
            </a:r>
            <a:r>
              <a:rPr lang="en-US" sz="2800" dirty="0" smtClean="0"/>
              <a:t> is a hypothetical future being "whose basic capacities so radically exceed those of present humans as to be no longer unambiguously human by our current standards.“</a:t>
            </a:r>
            <a:br>
              <a:rPr lang="en-US" sz="2800" dirty="0" smtClean="0"/>
            </a:br>
            <a:endParaRPr lang="en-US" sz="2800" dirty="0" smtClean="0"/>
          </a:p>
          <a:p>
            <a:r>
              <a:rPr lang="en-US" sz="2800" dirty="0" smtClean="0"/>
              <a:t>However true Christian </a:t>
            </a:r>
            <a:r>
              <a:rPr lang="en-US" sz="2800" dirty="0" err="1" smtClean="0"/>
              <a:t>transhumanism</a:t>
            </a:r>
            <a:r>
              <a:rPr lang="en-US" sz="2800" dirty="0" smtClean="0"/>
              <a:t> is found when we receive our eternal and spiritual bodies at the resurrection which is our hope of going “beyond this mortal flesh”</a:t>
            </a:r>
          </a:p>
          <a:p>
            <a:endParaRPr lang="en-US" sz="2800" dirty="0"/>
          </a:p>
        </p:txBody>
      </p:sp>
      <p:pic>
        <p:nvPicPr>
          <p:cNvPr id="3074" name="Picture 2" descr="http://www.tedxvienna.at/wp-content/uploads/2013/07/Cyborgs-vs-Humans.png"/>
          <p:cNvPicPr>
            <a:picLocks noChangeAspect="1" noChangeArrowheads="1"/>
          </p:cNvPicPr>
          <p:nvPr/>
        </p:nvPicPr>
        <p:blipFill>
          <a:blip r:embed="rId3" cstate="print"/>
          <a:srcRect/>
          <a:stretch>
            <a:fillRect/>
          </a:stretch>
        </p:blipFill>
        <p:spPr bwMode="auto">
          <a:xfrm>
            <a:off x="7017861" y="1143000"/>
            <a:ext cx="2126139" cy="1447800"/>
          </a:xfrm>
          <a:prstGeom prst="rect">
            <a:avLst/>
          </a:prstGeom>
          <a:noFill/>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People As Products</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228600" y="1524000"/>
            <a:ext cx="8229600" cy="4525963"/>
          </a:xfrm>
        </p:spPr>
        <p:txBody>
          <a:bodyPr>
            <a:normAutofit/>
          </a:bodyPr>
          <a:lstStyle/>
          <a:p>
            <a:r>
              <a:rPr lang="en-US" sz="2400" dirty="0" smtClean="0"/>
              <a:t>People are no longer Creations, they are products:  products of heredity and environment, of the military, of the education system, of a certain  college, of a set of traumatic experiences or certain set of privileges and so on.</a:t>
            </a:r>
          </a:p>
          <a:p>
            <a:r>
              <a:rPr lang="en-US" sz="2400" dirty="0" smtClean="0"/>
              <a:t>Products can be improved, tested for quality and modified</a:t>
            </a:r>
          </a:p>
          <a:p>
            <a:r>
              <a:rPr lang="en-US" sz="2400" dirty="0" smtClean="0"/>
              <a:t>Products are bought and sold in the Market for a value</a:t>
            </a:r>
          </a:p>
          <a:p>
            <a:r>
              <a:rPr lang="en-US" sz="2400" dirty="0" smtClean="0"/>
              <a:t>They also have a shelf-life and can be discarded</a:t>
            </a:r>
          </a:p>
          <a:p>
            <a:r>
              <a:rPr lang="en-US" sz="2400" dirty="0" smtClean="0"/>
              <a:t>Inferior product lines can be terminated.</a:t>
            </a:r>
          </a:p>
          <a:p>
            <a:r>
              <a:rPr lang="en-US" sz="2400" dirty="0" smtClean="0"/>
              <a:t>There is no intrinsic value in a product </a:t>
            </a:r>
            <a:r>
              <a:rPr lang="en-US" sz="2400" dirty="0" err="1" smtClean="0"/>
              <a:t>e,g</a:t>
            </a:r>
            <a:r>
              <a:rPr lang="en-US" sz="2400" dirty="0" smtClean="0"/>
              <a:t>. how valuable is an </a:t>
            </a:r>
            <a:r>
              <a:rPr lang="en-US" sz="2400" dirty="0" err="1" smtClean="0"/>
              <a:t>iPad</a:t>
            </a:r>
            <a:r>
              <a:rPr lang="en-US" sz="2400" dirty="0" smtClean="0"/>
              <a:t> 2 today?  This is a total contradiction of the gospel…..</a:t>
            </a:r>
            <a:endParaRPr lang="en-US" sz="2400" dirty="0"/>
          </a:p>
        </p:txBody>
      </p:sp>
      <p:pic>
        <p:nvPicPr>
          <p:cNvPr id="54274" name="Picture 2" descr="C:\Users\John\AppData\Local\Microsoft\Windows\INetCache\IE\01CYOYJA\MC910217450[1].wmf"/>
          <p:cNvPicPr>
            <a:picLocks noChangeAspect="1" noChangeArrowheads="1"/>
          </p:cNvPicPr>
          <p:nvPr/>
        </p:nvPicPr>
        <p:blipFill>
          <a:blip r:embed="rId3" cstate="print"/>
          <a:srcRect/>
          <a:stretch>
            <a:fillRect/>
          </a:stretch>
        </p:blipFill>
        <p:spPr bwMode="auto">
          <a:xfrm>
            <a:off x="7068379" y="0"/>
            <a:ext cx="2075622" cy="196736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010400" cy="1143000"/>
          </a:xfrm>
        </p:spPr>
        <p:txBody>
          <a:bodyPr>
            <a:normAutofit/>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Rescuing The Image of God</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381000" y="1524000"/>
            <a:ext cx="8458200" cy="4525963"/>
          </a:xfrm>
        </p:spPr>
        <p:txBody>
          <a:bodyPr>
            <a:normAutofit lnSpcReduction="10000"/>
          </a:bodyPr>
          <a:lstStyle/>
          <a:p>
            <a:r>
              <a:rPr lang="en-US" sz="2400" dirty="0" smtClean="0"/>
              <a:t>Humanity was created as incarnate spiritual beings in the image and likeness of God with enduring and eternal personal qualities and a with a deep need for justice.</a:t>
            </a:r>
            <a:br>
              <a:rPr lang="en-US" sz="2400" dirty="0" smtClean="0"/>
            </a:br>
            <a:endParaRPr lang="en-US" sz="2400" dirty="0" smtClean="0"/>
          </a:p>
          <a:p>
            <a:r>
              <a:rPr lang="en-US" sz="2400" dirty="0" smtClean="0"/>
              <a:t>The image of God will be fully revealed in us at the resurrection, at the “revealing of the sons of God” when we will “be like Him”. True transcendence comes through faith in Jesus Christ!</a:t>
            </a:r>
            <a:br>
              <a:rPr lang="en-US" sz="2400" dirty="0" smtClean="0"/>
            </a:br>
            <a:endParaRPr lang="en-US" sz="2400" dirty="0" smtClean="0"/>
          </a:p>
          <a:p>
            <a:r>
              <a:rPr lang="en-US" sz="2400" dirty="0" smtClean="0"/>
              <a:t>Ultimately technology will be shown as a futile hope. </a:t>
            </a:r>
            <a:br>
              <a:rPr lang="en-US" sz="2400" dirty="0" smtClean="0"/>
            </a:br>
            <a:endParaRPr lang="en-US" sz="2400" dirty="0" smtClean="0"/>
          </a:p>
          <a:p>
            <a:r>
              <a:rPr lang="en-US" sz="2400" dirty="0" smtClean="0"/>
              <a:t>Christian ministry needs to focus on developing the image of God in people and not on “producing results” or products.</a:t>
            </a:r>
          </a:p>
        </p:txBody>
      </p:sp>
      <p:pic>
        <p:nvPicPr>
          <p:cNvPr id="55298" name="Picture 2" descr="C:\Users\John\AppData\Local\Microsoft\Windows\INetCache\IE\12HNAJFG\MP900384909[1].jpg"/>
          <p:cNvPicPr>
            <a:picLocks noChangeAspect="1" noChangeArrowheads="1"/>
          </p:cNvPicPr>
          <p:nvPr/>
        </p:nvPicPr>
        <p:blipFill>
          <a:blip r:embed="rId3" cstate="print"/>
          <a:srcRect/>
          <a:stretch>
            <a:fillRect/>
          </a:stretch>
        </p:blipFill>
        <p:spPr bwMode="auto">
          <a:xfrm>
            <a:off x="7543800" y="0"/>
            <a:ext cx="1600200" cy="159715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553200" cy="1143000"/>
          </a:xfrm>
        </p:spPr>
        <p:txBody>
          <a:bodyPr/>
          <a:lstStyle/>
          <a:p>
            <a:r>
              <a:rPr lang="en-US" dirty="0" smtClean="0">
                <a:solidFill>
                  <a:schemeClr val="accent6">
                    <a:lumMod val="75000"/>
                  </a:schemeClr>
                </a:solidFill>
                <a:effectLst>
                  <a:outerShdw blurRad="38100" dist="38100" dir="2700000" algn="tl">
                    <a:srgbClr val="000000">
                      <a:alpha val="43137"/>
                    </a:srgbClr>
                  </a:outerShdw>
                </a:effectLst>
                <a:latin typeface="Walkway Black" pitchFamily="2" charset="0"/>
              </a:rPr>
              <a:t>Finding The Real God</a:t>
            </a:r>
            <a:endParaRPr lang="en-US" dirty="0">
              <a:solidFill>
                <a:schemeClr val="accent6">
                  <a:lumMod val="75000"/>
                </a:schemeClr>
              </a:solidFill>
              <a:effectLst>
                <a:outerShdw blurRad="38100" dist="38100" dir="2700000" algn="tl">
                  <a:srgbClr val="000000">
                    <a:alpha val="43137"/>
                  </a:srgbClr>
                </a:outerShdw>
              </a:effectLst>
              <a:latin typeface="Walkway Black" pitchFamily="2" charset="0"/>
            </a:endParaRPr>
          </a:p>
        </p:txBody>
      </p:sp>
      <p:sp>
        <p:nvSpPr>
          <p:cNvPr id="3" name="Content Placeholder 2"/>
          <p:cNvSpPr>
            <a:spLocks noGrp="1"/>
          </p:cNvSpPr>
          <p:nvPr>
            <p:ph idx="1"/>
          </p:nvPr>
        </p:nvSpPr>
        <p:spPr>
          <a:xfrm>
            <a:off x="228600" y="1295400"/>
            <a:ext cx="7010400" cy="4525963"/>
          </a:xfrm>
        </p:spPr>
        <p:txBody>
          <a:bodyPr>
            <a:normAutofit fontScale="85000" lnSpcReduction="20000"/>
          </a:bodyPr>
          <a:lstStyle/>
          <a:p>
            <a:pPr>
              <a:buNone/>
            </a:pPr>
            <a:r>
              <a:rPr lang="en-US" i="1" dirty="0" smtClean="0"/>
              <a:t>And I saw another angel flying in mid-heaven, having </a:t>
            </a:r>
            <a:r>
              <a:rPr lang="en-US" i="1" u="sng" dirty="0" smtClean="0">
                <a:solidFill>
                  <a:schemeClr val="tx2">
                    <a:lumMod val="75000"/>
                  </a:schemeClr>
                </a:solidFill>
              </a:rPr>
              <a:t>the everlasting gospel </a:t>
            </a:r>
            <a:r>
              <a:rPr lang="en-US" i="1" dirty="0" smtClean="0"/>
              <a:t>to preach to those dwelling on the earth, even to every nation and kindred and tongue and people, saying with a great voice, Fear God and give glory to Him! For the hour of His judgment has come. </a:t>
            </a:r>
            <a:r>
              <a:rPr lang="en-US" i="1" u="sng" dirty="0" smtClean="0">
                <a:solidFill>
                  <a:schemeClr val="tx2">
                    <a:lumMod val="75000"/>
                  </a:schemeClr>
                </a:solidFill>
              </a:rPr>
              <a:t>And worship Him who made the heaven and the earth, and the sea, and the fountains of waters. </a:t>
            </a:r>
            <a:r>
              <a:rPr lang="en-US" i="1" dirty="0" smtClean="0"/>
              <a:t>And another angel followed, saying, The great city, Babylon, has fallen, has fallen; because of the wine of the anger of her fornication; she has made all nations to drink. </a:t>
            </a:r>
          </a:p>
          <a:p>
            <a:pPr>
              <a:buNone/>
            </a:pPr>
            <a:r>
              <a:rPr lang="en-US" dirty="0" smtClean="0"/>
              <a:t>    (Revelation 14:6-8)</a:t>
            </a:r>
          </a:p>
          <a:p>
            <a:endParaRPr lang="en-US" dirty="0" smtClean="0"/>
          </a:p>
          <a:p>
            <a:endParaRPr lang="en-US" dirty="0"/>
          </a:p>
        </p:txBody>
      </p:sp>
      <p:pic>
        <p:nvPicPr>
          <p:cNvPr id="56322" name="Picture 2" descr="C:\Users\John\AppData\Local\Microsoft\Windows\INetCache\IE\B634NVD4\MP900424351[1].jpg"/>
          <p:cNvPicPr>
            <a:picLocks noChangeAspect="1" noChangeArrowheads="1"/>
          </p:cNvPicPr>
          <p:nvPr/>
        </p:nvPicPr>
        <p:blipFill>
          <a:blip r:embed="rId3" cstate="print"/>
          <a:srcRect/>
          <a:stretch>
            <a:fillRect/>
          </a:stretch>
        </p:blipFill>
        <p:spPr bwMode="auto">
          <a:xfrm>
            <a:off x="7140178" y="0"/>
            <a:ext cx="2003822" cy="2514600"/>
          </a:xfrm>
          <a:prstGeom prst="rect">
            <a:avLst/>
          </a:prstGeom>
          <a:noFill/>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ybermissionsfull.jpg"/>
          <p:cNvPicPr>
            <a:picLocks noChangeAspect="1"/>
          </p:cNvPicPr>
          <p:nvPr/>
        </p:nvPicPr>
        <p:blipFill>
          <a:blip r:embed="rId3" cstate="print"/>
          <a:stretch>
            <a:fillRect/>
          </a:stretch>
        </p:blipFill>
        <p:spPr>
          <a:xfrm>
            <a:off x="152401" y="0"/>
            <a:ext cx="3200400" cy="1824228"/>
          </a:xfrm>
          <a:prstGeom prst="rect">
            <a:avLst/>
          </a:prstGeom>
        </p:spPr>
      </p:pic>
      <p:sp>
        <p:nvSpPr>
          <p:cNvPr id="5" name="TextBox 4"/>
          <p:cNvSpPr txBox="1"/>
          <p:nvPr/>
        </p:nvSpPr>
        <p:spPr>
          <a:xfrm>
            <a:off x="3581400" y="228600"/>
            <a:ext cx="5181600" cy="461665"/>
          </a:xfrm>
          <a:prstGeom prst="rect">
            <a:avLst/>
          </a:prstGeom>
          <a:noFill/>
        </p:spPr>
        <p:txBody>
          <a:bodyPr wrap="square" rtlCol="0">
            <a:spAutoFit/>
          </a:bodyPr>
          <a:lstStyle/>
          <a:p>
            <a:r>
              <a:rPr lang="en-US" sz="2400" dirty="0" smtClean="0">
                <a:solidFill>
                  <a:srgbClr val="002060"/>
                </a:solidFill>
                <a:effectLst>
                  <a:outerShdw blurRad="38100" dist="38100" dir="2700000" algn="tl">
                    <a:srgbClr val="000000">
                      <a:alpha val="43137"/>
                    </a:srgbClr>
                  </a:outerShdw>
                </a:effectLst>
                <a:latin typeface="Walkway Black" pitchFamily="2" charset="0"/>
              </a:rPr>
              <a:t>Building God’s Kingdom - Digitally</a:t>
            </a:r>
            <a:endParaRPr lang="en-US" sz="2400" dirty="0">
              <a:solidFill>
                <a:srgbClr val="002060"/>
              </a:solidFill>
              <a:effectLst>
                <a:outerShdw blurRad="38100" dist="38100" dir="2700000" algn="tl">
                  <a:srgbClr val="000000">
                    <a:alpha val="43137"/>
                  </a:srgbClr>
                </a:outerShdw>
              </a:effectLst>
              <a:latin typeface="Walkway Black" pitchFamily="2" charset="0"/>
            </a:endParaRPr>
          </a:p>
        </p:txBody>
      </p:sp>
      <p:sp>
        <p:nvSpPr>
          <p:cNvPr id="6" name="Rectangle 5"/>
          <p:cNvSpPr/>
          <p:nvPr/>
        </p:nvSpPr>
        <p:spPr>
          <a:xfrm>
            <a:off x="228600" y="2133600"/>
            <a:ext cx="8229600" cy="4062651"/>
          </a:xfrm>
          <a:prstGeom prst="rect">
            <a:avLst/>
          </a:prstGeom>
        </p:spPr>
        <p:txBody>
          <a:bodyPr wrap="square">
            <a:spAutoFit/>
          </a:bodyPr>
          <a:lstStyle/>
          <a:p>
            <a:r>
              <a:rPr lang="en-US" sz="2400" dirty="0" smtClean="0">
                <a:solidFill>
                  <a:srgbClr val="002060"/>
                </a:solidFill>
              </a:rPr>
              <a:t>21615 </a:t>
            </a:r>
            <a:r>
              <a:rPr lang="en-US" sz="2400" dirty="0" err="1" smtClean="0">
                <a:solidFill>
                  <a:srgbClr val="002060"/>
                </a:solidFill>
              </a:rPr>
              <a:t>Berendo</a:t>
            </a:r>
            <a:r>
              <a:rPr lang="en-US" sz="2400" dirty="0" smtClean="0">
                <a:solidFill>
                  <a:srgbClr val="002060"/>
                </a:solidFill>
              </a:rPr>
              <a:t> Ave.  (Ste. 400)</a:t>
            </a:r>
          </a:p>
          <a:p>
            <a:r>
              <a:rPr lang="en-US" sz="2400" dirty="0" smtClean="0">
                <a:solidFill>
                  <a:srgbClr val="002060"/>
                </a:solidFill>
              </a:rPr>
              <a:t>Torrance, CA 90502   USA</a:t>
            </a:r>
            <a:br>
              <a:rPr lang="en-US" sz="2400" dirty="0" smtClean="0">
                <a:solidFill>
                  <a:srgbClr val="002060"/>
                </a:solidFill>
              </a:rPr>
            </a:br>
            <a:endParaRPr lang="en-US" sz="2400" dirty="0" smtClean="0">
              <a:solidFill>
                <a:srgbClr val="002060"/>
              </a:solidFill>
            </a:endParaRPr>
          </a:p>
          <a:p>
            <a:r>
              <a:rPr lang="en-US" sz="2400" dirty="0" smtClean="0">
                <a:solidFill>
                  <a:srgbClr val="002060"/>
                </a:solidFill>
              </a:rPr>
              <a:t>+1-310-844-6948 (Google Voice)</a:t>
            </a:r>
            <a:endParaRPr lang="en-US" sz="2400" dirty="0" smtClean="0"/>
          </a:p>
          <a:p>
            <a:r>
              <a:rPr lang="en-US" sz="2400" dirty="0" smtClean="0">
                <a:hlinkClick r:id="rId4"/>
              </a:rPr>
              <a:t>johned@cybermissions.org</a:t>
            </a:r>
            <a:r>
              <a:rPr lang="en-US" sz="2400" dirty="0" smtClean="0"/>
              <a:t>  (Email)</a:t>
            </a:r>
          </a:p>
          <a:p>
            <a:endParaRPr lang="en-US" sz="2400" dirty="0" smtClean="0"/>
          </a:p>
          <a:p>
            <a:r>
              <a:rPr lang="en-US" sz="2400" dirty="0" smtClean="0">
                <a:solidFill>
                  <a:srgbClr val="002060"/>
                </a:solidFill>
              </a:rPr>
              <a:t>@Cybermissions  (Twitter)</a:t>
            </a:r>
          </a:p>
          <a:p>
            <a:endParaRPr lang="en-US" sz="2400" dirty="0" smtClean="0">
              <a:solidFill>
                <a:srgbClr val="002060"/>
              </a:solidFill>
            </a:endParaRPr>
          </a:p>
          <a:p>
            <a:r>
              <a:rPr lang="en-US" sz="2400" dirty="0" smtClean="0">
                <a:solidFill>
                  <a:srgbClr val="002060"/>
                </a:solidFill>
              </a:rPr>
              <a:t>Cybermissions Prayer List,  just send a blank email to:</a:t>
            </a:r>
            <a:br>
              <a:rPr lang="en-US" sz="2400" dirty="0" smtClean="0">
                <a:solidFill>
                  <a:srgbClr val="002060"/>
                </a:solidFill>
              </a:rPr>
            </a:br>
            <a:r>
              <a:rPr lang="en-US" sz="2400" dirty="0" smtClean="0">
                <a:solidFill>
                  <a:schemeClr val="bg1"/>
                </a:solidFill>
                <a:hlinkClick r:id="rId5"/>
              </a:rPr>
              <a:t>Cybermissions-subscribe@yahoogroups.com </a:t>
            </a:r>
            <a:r>
              <a:rPr lang="en-US" dirty="0" smtClean="0">
                <a:solidFill>
                  <a:schemeClr val="bg1"/>
                </a:solidFill>
              </a:rPr>
              <a:t/>
            </a:r>
            <a:br>
              <a:rPr lang="en-US" dirty="0" smtClean="0">
                <a:solidFill>
                  <a:schemeClr val="bg1"/>
                </a:solidFill>
              </a:rPr>
            </a:br>
            <a:endParaRPr lang="en-US" dirty="0"/>
          </a:p>
        </p:txBody>
      </p:sp>
      <p:sp>
        <p:nvSpPr>
          <p:cNvPr id="7" name="TextBox 6"/>
          <p:cNvSpPr txBox="1"/>
          <p:nvPr/>
        </p:nvSpPr>
        <p:spPr>
          <a:xfrm>
            <a:off x="3657600" y="685800"/>
            <a:ext cx="3657600" cy="1477328"/>
          </a:xfrm>
          <a:prstGeom prst="rect">
            <a:avLst/>
          </a:prstGeom>
          <a:solidFill>
            <a:schemeClr val="accent6">
              <a:lumMod val="75000"/>
            </a:schemeClr>
          </a:solidFill>
        </p:spPr>
        <p:txBody>
          <a:bodyPr wrap="square" rtlCol="0">
            <a:spAutoFit/>
          </a:bodyPr>
          <a:lstStyle/>
          <a:p>
            <a:r>
              <a:rPr lang="en-US" dirty="0" smtClean="0">
                <a:hlinkClick r:id="rId6"/>
              </a:rPr>
              <a:t>www.cybermissions.org</a:t>
            </a:r>
            <a:endParaRPr lang="en-US" dirty="0" smtClean="0"/>
          </a:p>
          <a:p>
            <a:r>
              <a:rPr lang="en-US" dirty="0" smtClean="0">
                <a:hlinkClick r:id="rId7"/>
              </a:rPr>
              <a:t>www.globalchristians.org</a:t>
            </a:r>
            <a:endParaRPr lang="en-US" dirty="0" smtClean="0"/>
          </a:p>
          <a:p>
            <a:r>
              <a:rPr lang="en-US" dirty="0" smtClean="0">
                <a:hlinkClick r:id="rId8"/>
              </a:rPr>
              <a:t>www.newtestamentprayer.com</a:t>
            </a:r>
            <a:endParaRPr lang="en-US" dirty="0" smtClean="0"/>
          </a:p>
          <a:p>
            <a:r>
              <a:rPr lang="en-US" dirty="0" smtClean="0">
                <a:hlinkClick r:id="rId9"/>
              </a:rPr>
              <a:t>www.biblicaleq.com</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fontAlgn="auto">
              <a:spcAft>
                <a:spcPts val="0"/>
              </a:spcAft>
              <a:defRPr/>
            </a:pPr>
            <a:r>
              <a:rPr lang="en-US" b="1" dirty="0" smtClean="0">
                <a:solidFill>
                  <a:schemeClr val="accent6">
                    <a:lumMod val="75000"/>
                  </a:schemeClr>
                </a:solidFill>
                <a:effectLst>
                  <a:outerShdw blurRad="38100" dist="38100" dir="2700000" algn="tl">
                    <a:srgbClr val="000000">
                      <a:alpha val="43137"/>
                    </a:srgbClr>
                  </a:outerShdw>
                </a:effectLst>
                <a:latin typeface="Agency FB" pitchFamily="34" charset="0"/>
              </a:rPr>
              <a:t>Possible Issues in 2025…</a:t>
            </a:r>
            <a:endParaRPr lang="en-US" b="1" dirty="0">
              <a:solidFill>
                <a:schemeClr val="accent6">
                  <a:lumMod val="75000"/>
                </a:schemeClr>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a:xfrm>
            <a:off x="228600" y="990600"/>
            <a:ext cx="5867400" cy="5105400"/>
          </a:xfrm>
        </p:spPr>
        <p:txBody>
          <a:bodyPr>
            <a:normAutofit/>
          </a:bodyPr>
          <a:lstStyle/>
          <a:p>
            <a:pPr marL="365760" indent="-283464" fontAlgn="auto">
              <a:spcAft>
                <a:spcPts val="0"/>
              </a:spcAft>
              <a:buFont typeface="Wingdings 2"/>
              <a:buChar char=""/>
              <a:defRPr/>
            </a:pPr>
            <a:r>
              <a:rPr lang="en-US" sz="2400" dirty="0" smtClean="0">
                <a:latin typeface="Arial Narrow" pitchFamily="34" charset="0"/>
              </a:rPr>
              <a:t>How do you </a:t>
            </a:r>
            <a:r>
              <a:rPr lang="en-US" sz="2400" dirty="0" smtClean="0">
                <a:latin typeface="Arial Narrow" pitchFamily="34" charset="0"/>
              </a:rPr>
              <a:t>share Christ with</a:t>
            </a:r>
            <a:r>
              <a:rPr lang="en-US" sz="2400" dirty="0" smtClean="0">
                <a:latin typeface="Arial Narrow" pitchFamily="34" charset="0"/>
              </a:rPr>
              <a:t> </a:t>
            </a:r>
            <a:r>
              <a:rPr lang="en-US" sz="2400" dirty="0" smtClean="0">
                <a:latin typeface="Arial Narrow" pitchFamily="34" charset="0"/>
              </a:rPr>
              <a:t>a </a:t>
            </a:r>
            <a:r>
              <a:rPr lang="en-US" sz="2400" dirty="0" smtClean="0">
                <a:latin typeface="Arial Narrow" pitchFamily="34" charset="0"/>
              </a:rPr>
              <a:t>genetically engineered human </a:t>
            </a:r>
            <a:r>
              <a:rPr lang="en-US" sz="2400" dirty="0" smtClean="0">
                <a:latin typeface="Arial Narrow" pitchFamily="34" charset="0"/>
              </a:rPr>
              <a:t>clone?</a:t>
            </a:r>
          </a:p>
          <a:p>
            <a:pPr marL="365760" indent="-283464" fontAlgn="auto">
              <a:spcAft>
                <a:spcPts val="0"/>
              </a:spcAft>
              <a:buFont typeface="Wingdings 2"/>
              <a:buChar char=""/>
              <a:defRPr/>
            </a:pPr>
            <a:r>
              <a:rPr lang="en-US" sz="2400" dirty="0" smtClean="0">
                <a:latin typeface="Arial Narrow" pitchFamily="34" charset="0"/>
              </a:rPr>
              <a:t>How do you even get people to a church building when they can “do a church service” in a </a:t>
            </a:r>
            <a:r>
              <a:rPr lang="en-US" sz="2400" dirty="0" smtClean="0">
                <a:latin typeface="Arial Narrow" pitchFamily="34" charset="0"/>
              </a:rPr>
              <a:t>powerful virtual </a:t>
            </a:r>
            <a:r>
              <a:rPr lang="en-US" sz="2400" dirty="0" smtClean="0">
                <a:latin typeface="Arial Narrow" pitchFamily="34" charset="0"/>
              </a:rPr>
              <a:t>reality environment</a:t>
            </a:r>
          </a:p>
          <a:p>
            <a:pPr marL="365760" indent="-283464" fontAlgn="auto">
              <a:spcAft>
                <a:spcPts val="0"/>
              </a:spcAft>
              <a:buFont typeface="Wingdings 2"/>
              <a:buChar char=""/>
              <a:defRPr/>
            </a:pPr>
            <a:r>
              <a:rPr lang="en-US" sz="2400" dirty="0" smtClean="0">
                <a:latin typeface="Arial Narrow" pitchFamily="34" charset="0"/>
              </a:rPr>
              <a:t>A world full of people </a:t>
            </a:r>
            <a:r>
              <a:rPr lang="en-US" sz="2400" dirty="0" smtClean="0">
                <a:latin typeface="Arial Narrow" pitchFamily="34" charset="0"/>
              </a:rPr>
              <a:t>who are hyper-sexualized from childhood and have ready access to powerful sexual </a:t>
            </a:r>
            <a:r>
              <a:rPr lang="en-US" sz="2400" dirty="0" smtClean="0">
                <a:latin typeface="Arial Narrow" pitchFamily="34" charset="0"/>
              </a:rPr>
              <a:t>stimuli</a:t>
            </a:r>
            <a:endParaRPr lang="en-US" sz="2400" dirty="0" smtClean="0">
              <a:latin typeface="Arial Narrow" pitchFamily="34" charset="0"/>
            </a:endParaRPr>
          </a:p>
          <a:p>
            <a:pPr marL="365760" indent="-283464" fontAlgn="auto">
              <a:spcAft>
                <a:spcPts val="0"/>
              </a:spcAft>
              <a:buFont typeface="Wingdings 2"/>
              <a:buChar char=""/>
              <a:defRPr/>
            </a:pPr>
            <a:r>
              <a:rPr lang="en-US" sz="2400" dirty="0" smtClean="0">
                <a:latin typeface="Arial Narrow" pitchFamily="34" charset="0"/>
              </a:rPr>
              <a:t>How do you share Christ in a world of universal surveillance?</a:t>
            </a:r>
          </a:p>
          <a:p>
            <a:pPr marL="365760" indent="-283464" fontAlgn="auto">
              <a:spcAft>
                <a:spcPts val="0"/>
              </a:spcAft>
              <a:buFont typeface="Wingdings 2"/>
              <a:buChar char=""/>
              <a:defRPr/>
            </a:pPr>
            <a:endParaRPr lang="en-US" sz="2400" dirty="0" smtClean="0"/>
          </a:p>
          <a:p>
            <a:pPr marL="365760" indent="-283464" fontAlgn="auto">
              <a:spcAft>
                <a:spcPts val="0"/>
              </a:spcAft>
              <a:buFont typeface="Wingdings 2"/>
              <a:buChar char=""/>
              <a:defRPr/>
            </a:pPr>
            <a:endParaRPr lang="en-US" dirty="0"/>
          </a:p>
        </p:txBody>
      </p:sp>
      <p:pic>
        <p:nvPicPr>
          <p:cNvPr id="13316" name="Picture 2" descr="C:\Documents and Settings\John Edmiston\Local Settings\Temporary Internet Files\Content.IE5\G0O31SEQ\MP900401410[1].jpg"/>
          <p:cNvPicPr>
            <a:picLocks noChangeAspect="1" noChangeArrowheads="1"/>
          </p:cNvPicPr>
          <p:nvPr/>
        </p:nvPicPr>
        <p:blipFill>
          <a:blip r:embed="rId3" cstate="print"/>
          <a:srcRect/>
          <a:stretch>
            <a:fillRect/>
          </a:stretch>
        </p:blipFill>
        <p:spPr bwMode="auto">
          <a:xfrm>
            <a:off x="6477000" y="1524000"/>
            <a:ext cx="2495550" cy="31210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workhat.jpg"/>
          <p:cNvPicPr>
            <a:picLocks noChangeAspect="1"/>
          </p:cNvPicPr>
          <p:nvPr/>
        </p:nvPicPr>
        <p:blipFill>
          <a:blip r:embed="rId3" cstate="print"/>
          <a:srcRect/>
          <a:stretch>
            <a:fillRect/>
          </a:stretch>
        </p:blipFill>
        <p:spPr bwMode="auto">
          <a:xfrm>
            <a:off x="7156174" y="0"/>
            <a:ext cx="1987826" cy="1371600"/>
          </a:xfrm>
          <a:prstGeom prst="rect">
            <a:avLst/>
          </a:prstGeom>
          <a:noFill/>
          <a:ln w="9525">
            <a:noFill/>
            <a:miter lim="800000"/>
            <a:headEnd/>
            <a:tailEnd/>
          </a:ln>
        </p:spPr>
      </p:pic>
      <p:sp>
        <p:nvSpPr>
          <p:cNvPr id="2" name="Title 1"/>
          <p:cNvSpPr>
            <a:spLocks noGrp="1"/>
          </p:cNvSpPr>
          <p:nvPr>
            <p:ph type="title"/>
          </p:nvPr>
        </p:nvSpPr>
        <p:spPr>
          <a:xfrm>
            <a:off x="381000" y="0"/>
            <a:ext cx="6705600" cy="1143000"/>
          </a:xfrm>
        </p:spPr>
        <p:txBody>
          <a:bodyPr/>
          <a:lstStyle/>
          <a:p>
            <a:pPr fontAlgn="auto">
              <a:spcAft>
                <a:spcPts val="0"/>
              </a:spcAft>
              <a:defRPr/>
            </a:pPr>
            <a:r>
              <a:rPr lang="en-US" b="1" dirty="0" smtClean="0">
                <a:solidFill>
                  <a:schemeClr val="accent6">
                    <a:lumMod val="75000"/>
                  </a:schemeClr>
                </a:solidFill>
                <a:effectLst>
                  <a:outerShdw blurRad="38100" dist="38100" dir="2700000" algn="tl">
                    <a:srgbClr val="000000">
                      <a:alpha val="43137"/>
                    </a:srgbClr>
                  </a:outerShdw>
                </a:effectLst>
                <a:latin typeface="Agency FB" pitchFamily="34" charset="0"/>
              </a:rPr>
              <a:t>Good Technology</a:t>
            </a:r>
            <a:endParaRPr lang="en-US" b="1" dirty="0">
              <a:solidFill>
                <a:schemeClr val="accent6">
                  <a:lumMod val="75000"/>
                </a:schemeClr>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a:xfrm>
            <a:off x="228600" y="1066800"/>
            <a:ext cx="7543800" cy="4800600"/>
          </a:xfrm>
        </p:spPr>
        <p:txBody>
          <a:bodyPr>
            <a:normAutofit lnSpcReduction="10000"/>
          </a:bodyPr>
          <a:lstStyle/>
          <a:p>
            <a:pPr marL="365760" indent="-283464" fontAlgn="auto">
              <a:spcAft>
                <a:spcPts val="0"/>
              </a:spcAft>
              <a:buFont typeface="Wingdings 2"/>
              <a:buChar char=""/>
              <a:defRPr/>
            </a:pPr>
            <a:r>
              <a:rPr lang="en-US" sz="2400" dirty="0" smtClean="0">
                <a:latin typeface="Arial Narrow" pitchFamily="34" charset="0"/>
              </a:rPr>
              <a:t>The first Spirit-filled person in the Bible was a craftsman – </a:t>
            </a:r>
            <a:r>
              <a:rPr lang="en-US" sz="2400" dirty="0" err="1" smtClean="0">
                <a:latin typeface="Arial Narrow" pitchFamily="34" charset="0"/>
              </a:rPr>
              <a:t>Bezalel</a:t>
            </a:r>
            <a:r>
              <a:rPr lang="en-US" sz="2400" dirty="0" smtClean="0">
                <a:latin typeface="Arial Narrow" pitchFamily="34" charset="0"/>
              </a:rPr>
              <a:t> who built the Ark of the Covenant (Ex. 31 &amp; 36)</a:t>
            </a:r>
          </a:p>
          <a:p>
            <a:pPr marL="365760" indent="-283464" fontAlgn="auto">
              <a:spcAft>
                <a:spcPts val="0"/>
              </a:spcAft>
              <a:buFont typeface="Wingdings 2"/>
              <a:buChar char=""/>
              <a:defRPr/>
            </a:pPr>
            <a:r>
              <a:rPr lang="en-US" sz="2400" dirty="0" smtClean="0">
                <a:latin typeface="Arial Narrow" pitchFamily="34" charset="0"/>
              </a:rPr>
              <a:t>Jesus was a carpenter and so using tools and creating objects must not be sinful.</a:t>
            </a:r>
          </a:p>
          <a:p>
            <a:pPr marL="365760" indent="-283464" fontAlgn="auto">
              <a:spcAft>
                <a:spcPts val="0"/>
              </a:spcAft>
              <a:buFont typeface="Wingdings 2"/>
              <a:buChar char=""/>
              <a:defRPr/>
            </a:pPr>
            <a:r>
              <a:rPr lang="en-US" sz="2400" dirty="0" smtClean="0">
                <a:latin typeface="Arial Narrow" pitchFamily="34" charset="0"/>
              </a:rPr>
              <a:t>Ezekiel’s vision of God dwelling above “the wheels” of a huge spiritual machine “for the spirit of the living beings was in the wheels” (Ezek. 1)</a:t>
            </a:r>
          </a:p>
          <a:p>
            <a:pPr marL="365760" indent="-283464" fontAlgn="auto">
              <a:spcAft>
                <a:spcPts val="0"/>
              </a:spcAft>
              <a:buFont typeface="Wingdings 2"/>
              <a:buChar char=""/>
              <a:defRPr/>
            </a:pPr>
            <a:r>
              <a:rPr lang="en-US" sz="2400" dirty="0" smtClean="0">
                <a:latin typeface="Arial Narrow" pitchFamily="34" charset="0"/>
              </a:rPr>
              <a:t>Good craftsmanship is always praised in the Bible because God gives wisdom and diligence to people so they can apply it.</a:t>
            </a:r>
          </a:p>
          <a:p>
            <a:pPr marL="365760" indent="-283464" fontAlgn="auto">
              <a:spcAft>
                <a:spcPts val="0"/>
              </a:spcAft>
              <a:buFont typeface="Wingdings 2"/>
              <a:buChar char=""/>
              <a:defRPr/>
            </a:pPr>
            <a:r>
              <a:rPr lang="en-US" sz="2400" dirty="0" smtClean="0">
                <a:latin typeface="Arial Narrow" pitchFamily="34" charset="0"/>
              </a:rPr>
              <a:t>Technology can be used for good purposes such as construction, medicine, crisis relief etc.</a:t>
            </a:r>
          </a:p>
          <a:p>
            <a:pPr marL="365760" indent="-283464" fontAlgn="auto">
              <a:spcAft>
                <a:spcPts val="0"/>
              </a:spcAft>
              <a:buFont typeface="Wingdings 2"/>
              <a:buChar char=""/>
              <a:defRPr/>
            </a:pPr>
            <a:r>
              <a:rPr lang="en-US" sz="2400" dirty="0" smtClean="0">
                <a:latin typeface="Arial Narrow" pitchFamily="34" charset="0"/>
              </a:rPr>
              <a:t>Good technology blesses people and glorifies God “that they may have life and have it more abundantly”</a:t>
            </a:r>
          </a:p>
          <a:p>
            <a:pPr marL="365760" indent="-283464" fontAlgn="auto">
              <a:spcAft>
                <a:spcPts val="0"/>
              </a:spcAft>
              <a:buFont typeface="Wingdings 2"/>
              <a:buChar char=""/>
              <a:defRPr/>
            </a:pP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solidFill>
                  <a:schemeClr val="accent6">
                    <a:lumMod val="75000"/>
                  </a:schemeClr>
                </a:solidFill>
                <a:effectLst>
                  <a:outerShdw blurRad="38100" dist="38100" dir="2700000" algn="tl">
                    <a:srgbClr val="000000">
                      <a:alpha val="43137"/>
                    </a:srgbClr>
                  </a:outerShdw>
                </a:effectLst>
              </a:rPr>
              <a:t>Evil Technology</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76400"/>
            <a:ext cx="8153400" cy="4876800"/>
          </a:xfrm>
        </p:spPr>
        <p:txBody>
          <a:bodyPr>
            <a:normAutofit/>
          </a:bodyPr>
          <a:lstStyle/>
          <a:p>
            <a:pPr marL="365760" indent="-283464" fontAlgn="auto">
              <a:spcAft>
                <a:spcPts val="0"/>
              </a:spcAft>
              <a:buFont typeface="Wingdings 2"/>
              <a:buChar char=""/>
              <a:defRPr/>
            </a:pPr>
            <a:r>
              <a:rPr lang="en-US" sz="2400" dirty="0" smtClean="0">
                <a:latin typeface="Arial Narrow" pitchFamily="34" charset="0"/>
              </a:rPr>
              <a:t>However technology often arises out of rebellion e.g. Cain’s descendants who became inventors and technologists.</a:t>
            </a:r>
          </a:p>
          <a:p>
            <a:pPr marL="365760" indent="-283464" fontAlgn="auto">
              <a:spcAft>
                <a:spcPts val="0"/>
              </a:spcAft>
              <a:buFont typeface="Wingdings 2"/>
              <a:buChar char=""/>
              <a:defRPr/>
            </a:pPr>
            <a:r>
              <a:rPr lang="en-US" sz="2400" dirty="0" smtClean="0">
                <a:latin typeface="Arial Narrow" pitchFamily="34" charset="0"/>
              </a:rPr>
              <a:t>Evil technology includes instruments of torture, idols, massive images of dictators, and things created to deceive and enslave people.  “The thief comes to steal, kill and destroy”.</a:t>
            </a:r>
          </a:p>
          <a:p>
            <a:pPr marL="365760" indent="-283464" fontAlgn="auto">
              <a:spcAft>
                <a:spcPts val="0"/>
              </a:spcAft>
              <a:buFont typeface="Wingdings 2"/>
              <a:buChar char=""/>
              <a:defRPr/>
            </a:pPr>
            <a:r>
              <a:rPr lang="en-US" sz="2400" dirty="0" smtClean="0">
                <a:latin typeface="Arial Narrow" pitchFamily="34" charset="0"/>
              </a:rPr>
              <a:t>Ancient temples often had tricks to make the idol appear alive</a:t>
            </a:r>
          </a:p>
          <a:p>
            <a:pPr marL="365760" indent="-283464" fontAlgn="auto">
              <a:spcAft>
                <a:spcPts val="0"/>
              </a:spcAft>
              <a:buFont typeface="Wingdings 2"/>
              <a:buChar char=""/>
              <a:defRPr/>
            </a:pPr>
            <a:r>
              <a:rPr lang="en-US" sz="2400" dirty="0" smtClean="0">
                <a:latin typeface="Arial Narrow" pitchFamily="34" charset="0"/>
              </a:rPr>
              <a:t>Evil technology creates fear and dominance and denies the existence of the Creator God so people worship the creature rather than the Creator.</a:t>
            </a:r>
          </a:p>
          <a:p>
            <a:pPr marL="365760" indent="-283464" fontAlgn="auto">
              <a:spcAft>
                <a:spcPts val="0"/>
              </a:spcAft>
              <a:buFont typeface="Wingdings 2"/>
              <a:buChar char=""/>
              <a:defRPr/>
            </a:pPr>
            <a:endParaRPr lang="en-US" dirty="0"/>
          </a:p>
        </p:txBody>
      </p:sp>
      <p:pic>
        <p:nvPicPr>
          <p:cNvPr id="2050" name="Picture 2" descr="C:\Users\Cybermissions\AppData\Local\Microsoft\Windows\Temporary Internet Files\Content.IE5\FW2LS8YK\MC900292988[1].wmf"/>
          <p:cNvPicPr>
            <a:picLocks noChangeAspect="1" noChangeArrowheads="1"/>
          </p:cNvPicPr>
          <p:nvPr/>
        </p:nvPicPr>
        <p:blipFill>
          <a:blip r:embed="rId3" cstate="print"/>
          <a:srcRect/>
          <a:stretch>
            <a:fillRect/>
          </a:stretch>
        </p:blipFill>
        <p:spPr bwMode="auto">
          <a:xfrm>
            <a:off x="7086600" y="152400"/>
            <a:ext cx="1890065" cy="18388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p:spPr>
        <p:txBody>
          <a:bodyPr/>
          <a:lstStyle/>
          <a:p>
            <a:r>
              <a:rPr lang="en-US" b="1" dirty="0" smtClean="0">
                <a:solidFill>
                  <a:schemeClr val="accent6">
                    <a:lumMod val="75000"/>
                  </a:schemeClr>
                </a:solidFill>
                <a:effectLst>
                  <a:outerShdw blurRad="38100" dist="38100" dir="2700000" algn="tl">
                    <a:srgbClr val="000000">
                      <a:alpha val="43137"/>
                    </a:srgbClr>
                  </a:outerShdw>
                </a:effectLst>
                <a:latin typeface="Agency FB" pitchFamily="34" charset="0"/>
              </a:rPr>
              <a:t>Anti-Christ as </a:t>
            </a:r>
            <a:r>
              <a:rPr lang="en-US" b="1" dirty="0" smtClean="0">
                <a:solidFill>
                  <a:schemeClr val="accent6">
                    <a:lumMod val="75000"/>
                  </a:schemeClr>
                </a:solidFill>
                <a:effectLst>
                  <a:outerShdw blurRad="38100" dist="38100" dir="2700000" algn="tl">
                    <a:srgbClr val="000000">
                      <a:alpha val="43137"/>
                    </a:srgbClr>
                  </a:outerShdw>
                </a:effectLst>
                <a:latin typeface="Agency FB" pitchFamily="34" charset="0"/>
              </a:rPr>
              <a:t>a Technocrat</a:t>
            </a:r>
            <a:endParaRPr lang="en-US" b="1" dirty="0">
              <a:solidFill>
                <a:schemeClr val="accent6">
                  <a:lumMod val="75000"/>
                </a:schemeClr>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a:xfrm>
            <a:off x="457200" y="1447800"/>
            <a:ext cx="8229600" cy="4525963"/>
          </a:xfrm>
        </p:spPr>
        <p:txBody>
          <a:bodyPr>
            <a:normAutofit fontScale="92500"/>
          </a:bodyPr>
          <a:lstStyle/>
          <a:p>
            <a:r>
              <a:rPr lang="en-US" sz="3100" i="1" dirty="0" smtClean="0">
                <a:latin typeface="Arial Narrow" pitchFamily="34" charset="0"/>
              </a:rPr>
              <a:t>He </a:t>
            </a:r>
            <a:r>
              <a:rPr lang="en-US" sz="3100" i="1" dirty="0">
                <a:latin typeface="Arial Narrow" pitchFamily="34" charset="0"/>
              </a:rPr>
              <a:t>will not regard the God of his fathers, nor the desire of women, nor regard any god. For he shall magnify himself above all. </a:t>
            </a:r>
            <a:r>
              <a:rPr lang="en-US" sz="3100" b="1" i="1" dirty="0">
                <a:latin typeface="Arial Narrow" pitchFamily="34" charset="0"/>
              </a:rPr>
              <a:t>But in his place he shall honor the god of forces</a:t>
            </a:r>
            <a:r>
              <a:rPr lang="en-US" sz="3100" i="1" dirty="0">
                <a:latin typeface="Arial Narrow" pitchFamily="34" charset="0"/>
              </a:rPr>
              <a:t>; and a god whom his fathers did not know, he shall honor with gold and silver, and with precious stones and desirable things. So he shall act in the fortresses of the strongholds with a strange god, whom he shall acknowledge. He shall multiply in glory, and he shall cause them to rule over many, and shall divide the land for a price. </a:t>
            </a:r>
            <a:r>
              <a:rPr lang="en-US" sz="3100" dirty="0" smtClean="0">
                <a:latin typeface="Arial Narrow" pitchFamily="34" charset="0"/>
              </a:rPr>
              <a:t>(</a:t>
            </a:r>
            <a:r>
              <a:rPr lang="en-US" sz="3100" dirty="0">
                <a:latin typeface="Arial Narrow" pitchFamily="34" charset="0"/>
              </a:rPr>
              <a:t>Daniel </a:t>
            </a:r>
            <a:r>
              <a:rPr lang="en-US" sz="3100" dirty="0" smtClean="0">
                <a:latin typeface="Arial Narrow" pitchFamily="34" charset="0"/>
              </a:rPr>
              <a:t>11:37-39</a:t>
            </a:r>
            <a:r>
              <a:rPr lang="en-US" sz="3100" dirty="0">
                <a:latin typeface="Arial Narrow" pitchFamily="34" charset="0"/>
              </a:rPr>
              <a:t>)</a:t>
            </a:r>
          </a:p>
          <a:p>
            <a:endParaRPr lang="en-US" dirty="0"/>
          </a:p>
          <a:p>
            <a:endParaRPr lang="en-US" dirty="0"/>
          </a:p>
        </p:txBody>
      </p:sp>
      <p:pic>
        <p:nvPicPr>
          <p:cNvPr id="3074" name="Picture 2" descr="C:\Users\Cybermissions\AppData\Local\Microsoft\Windows\Temporary Internet Files\Content.IE5\05OEABNX\MC900388690[1].wmf"/>
          <p:cNvPicPr>
            <a:picLocks noChangeAspect="1" noChangeArrowheads="1"/>
          </p:cNvPicPr>
          <p:nvPr/>
        </p:nvPicPr>
        <p:blipFill>
          <a:blip r:embed="rId3" cstate="print"/>
          <a:srcRect/>
          <a:stretch>
            <a:fillRect/>
          </a:stretch>
        </p:blipFill>
        <p:spPr bwMode="auto">
          <a:xfrm>
            <a:off x="6934200" y="381000"/>
            <a:ext cx="1827886" cy="69311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562600" cy="1143000"/>
          </a:xfrm>
        </p:spPr>
        <p:txBody>
          <a:bodyPr/>
          <a:lstStyle/>
          <a:p>
            <a:r>
              <a:rPr lang="en-US" b="1" dirty="0" smtClean="0">
                <a:solidFill>
                  <a:schemeClr val="accent6">
                    <a:lumMod val="75000"/>
                  </a:schemeClr>
                </a:solidFill>
                <a:effectLst>
                  <a:outerShdw blurRad="38100" dist="38100" dir="2700000" algn="tl">
                    <a:srgbClr val="000000">
                      <a:alpha val="43137"/>
                    </a:srgbClr>
                  </a:outerShdw>
                </a:effectLst>
                <a:latin typeface="Agency FB" pitchFamily="34" charset="0"/>
              </a:rPr>
              <a:t>The Image of The Beast</a:t>
            </a:r>
            <a:endParaRPr lang="en-US" b="1" dirty="0">
              <a:solidFill>
                <a:schemeClr val="accent6">
                  <a:lumMod val="75000"/>
                </a:schemeClr>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a:xfrm>
            <a:off x="381000" y="1828800"/>
            <a:ext cx="8229600" cy="4525963"/>
          </a:xfrm>
        </p:spPr>
        <p:txBody>
          <a:bodyPr>
            <a:normAutofit/>
          </a:bodyPr>
          <a:lstStyle/>
          <a:p>
            <a:r>
              <a:rPr lang="en-US" sz="2800" dirty="0" smtClean="0">
                <a:latin typeface="Arial Narrow" pitchFamily="34" charset="0"/>
              </a:rPr>
              <a:t>The image of the Beast – “given breath” (</a:t>
            </a:r>
            <a:r>
              <a:rPr lang="en-US" sz="2800" i="1" dirty="0" smtClean="0">
                <a:latin typeface="Arial Narrow" pitchFamily="34" charset="0"/>
              </a:rPr>
              <a:t>artificial intelligence</a:t>
            </a:r>
            <a:r>
              <a:rPr lang="en-US" sz="2800" dirty="0" smtClean="0">
                <a:latin typeface="Arial Narrow" pitchFamily="34" charset="0"/>
              </a:rPr>
              <a:t>) able to speak (</a:t>
            </a:r>
            <a:r>
              <a:rPr lang="en-US" sz="2800" i="1" dirty="0" smtClean="0">
                <a:latin typeface="Arial Narrow" pitchFamily="34" charset="0"/>
              </a:rPr>
              <a:t>artificial speech</a:t>
            </a:r>
            <a:r>
              <a:rPr lang="en-US" sz="2800" dirty="0" smtClean="0">
                <a:latin typeface="Arial Narrow" pitchFamily="34" charset="0"/>
              </a:rPr>
              <a:t>) and able to kill all who do not worship it </a:t>
            </a:r>
            <a:r>
              <a:rPr lang="en-US" sz="2800" dirty="0" smtClean="0">
                <a:latin typeface="Arial Narrow" pitchFamily="34" charset="0"/>
              </a:rPr>
              <a:t>(</a:t>
            </a:r>
            <a:r>
              <a:rPr lang="en-US" sz="2800" i="1" dirty="0" smtClean="0">
                <a:latin typeface="Arial Narrow" pitchFamily="34" charset="0"/>
              </a:rPr>
              <a:t>a </a:t>
            </a:r>
            <a:r>
              <a:rPr lang="en-US" sz="2800" i="1" dirty="0" err="1" smtClean="0">
                <a:latin typeface="Arial Narrow" pitchFamily="34" charset="0"/>
              </a:rPr>
              <a:t>weaponized</a:t>
            </a:r>
            <a:r>
              <a:rPr lang="en-US" sz="2800" i="1" dirty="0" smtClean="0">
                <a:latin typeface="Arial Narrow" pitchFamily="34" charset="0"/>
              </a:rPr>
              <a:t> </a:t>
            </a:r>
            <a:r>
              <a:rPr lang="en-US" sz="2800" i="1" dirty="0" smtClean="0">
                <a:latin typeface="Arial Narrow" pitchFamily="34" charset="0"/>
              </a:rPr>
              <a:t>robot</a:t>
            </a:r>
            <a:r>
              <a:rPr lang="en-US" sz="2800" dirty="0" smtClean="0">
                <a:latin typeface="Arial Narrow" pitchFamily="34" charset="0"/>
              </a:rPr>
              <a:t>). </a:t>
            </a:r>
            <a:br>
              <a:rPr lang="en-US" sz="2800" dirty="0" smtClean="0">
                <a:latin typeface="Arial Narrow" pitchFamily="34" charset="0"/>
              </a:rPr>
            </a:br>
            <a:endParaRPr lang="en-US" sz="2800" dirty="0" smtClean="0">
              <a:latin typeface="Arial Narrow" pitchFamily="34" charset="0"/>
            </a:endParaRPr>
          </a:p>
          <a:p>
            <a:r>
              <a:rPr lang="en-US" sz="2800" i="1" dirty="0">
                <a:latin typeface="Arial Narrow" pitchFamily="34" charset="0"/>
              </a:rPr>
              <a:t>And there was given to it to give a spirit to the image of the beast, so that the image of the beast might both speak, and might cause as many as would not worship the image of the beast to be killed. </a:t>
            </a:r>
            <a:r>
              <a:rPr lang="en-US" sz="2800" dirty="0" smtClean="0">
                <a:latin typeface="Arial Narrow" pitchFamily="34" charset="0"/>
              </a:rPr>
              <a:t>(</a:t>
            </a:r>
            <a:r>
              <a:rPr lang="en-US" sz="2800" dirty="0">
                <a:latin typeface="Arial Narrow" pitchFamily="34" charset="0"/>
              </a:rPr>
              <a:t>Revelation 13:15)</a:t>
            </a:r>
          </a:p>
          <a:p>
            <a:endParaRPr lang="en-US" dirty="0"/>
          </a:p>
          <a:p>
            <a:endParaRPr lang="en-US" dirty="0"/>
          </a:p>
        </p:txBody>
      </p:sp>
      <p:pic>
        <p:nvPicPr>
          <p:cNvPr id="38914" name="Picture 2" descr="https://encrypted-tbn3.gstatic.com/images?q=tbn:ANd9GcQYXRNsHRdpGmF_73AgjWOnhOLH90RM4AJ5jIvxhxT622Gu-4Vm"/>
          <p:cNvPicPr>
            <a:picLocks noChangeAspect="1" noChangeArrowheads="1"/>
          </p:cNvPicPr>
          <p:nvPr/>
        </p:nvPicPr>
        <p:blipFill>
          <a:blip r:embed="rId3" cstate="print"/>
          <a:srcRect/>
          <a:stretch>
            <a:fillRect/>
          </a:stretch>
        </p:blipFill>
        <p:spPr bwMode="auto">
          <a:xfrm>
            <a:off x="0" y="0"/>
            <a:ext cx="2762250" cy="1657351"/>
          </a:xfrm>
          <a:prstGeom prst="rect">
            <a:avLst/>
          </a:prstGeom>
          <a:noFill/>
          <a:effectLst>
            <a:outerShdw blurRad="50800" dist="38100" algn="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effectLst>
                  <a:outerShdw blurRad="38100" dist="38100" dir="2700000" algn="tl">
                    <a:srgbClr val="000000">
                      <a:alpha val="43137"/>
                    </a:srgbClr>
                  </a:outerShdw>
                </a:effectLst>
                <a:latin typeface="Agency FB" pitchFamily="34" charset="0"/>
              </a:rPr>
              <a:t>The Mark of the Beast</a:t>
            </a:r>
            <a:endParaRPr lang="en-US" b="1" dirty="0">
              <a:solidFill>
                <a:schemeClr val="accent6">
                  <a:lumMod val="75000"/>
                </a:schemeClr>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a:xfrm>
            <a:off x="457200" y="1524000"/>
            <a:ext cx="8229600" cy="4525963"/>
          </a:xfrm>
        </p:spPr>
        <p:txBody>
          <a:bodyPr/>
          <a:lstStyle/>
          <a:p>
            <a:r>
              <a:rPr lang="en-US" sz="2400" i="1" dirty="0">
                <a:latin typeface="Arial Narrow" pitchFamily="34" charset="0"/>
              </a:rPr>
              <a:t>And it causes all, both small and great, rich and poor, free and bond, to receive a mark on their right hand, or in their foreheads, even that not any might buy or sell except those having the mark, or the name of the beast, or the number of its name. </a:t>
            </a:r>
            <a:r>
              <a:rPr lang="en-US" sz="2400" i="1" dirty="0" smtClean="0">
                <a:latin typeface="Arial Narrow" pitchFamily="34" charset="0"/>
              </a:rPr>
              <a:t>  </a:t>
            </a:r>
            <a:r>
              <a:rPr lang="en-US" sz="2400" dirty="0" smtClean="0">
                <a:latin typeface="Arial Narrow" pitchFamily="34" charset="0"/>
              </a:rPr>
              <a:t>(</a:t>
            </a:r>
            <a:r>
              <a:rPr lang="en-US" sz="2400" dirty="0">
                <a:latin typeface="Arial Narrow" pitchFamily="34" charset="0"/>
              </a:rPr>
              <a:t>Revelation 13:16-17</a:t>
            </a:r>
            <a:r>
              <a:rPr lang="en-US" sz="2400" dirty="0" smtClean="0">
                <a:latin typeface="Arial Narrow" pitchFamily="34" charset="0"/>
              </a:rPr>
              <a:t>)</a:t>
            </a:r>
            <a:br>
              <a:rPr lang="en-US" sz="2400" dirty="0" smtClean="0">
                <a:latin typeface="Arial Narrow" pitchFamily="34" charset="0"/>
              </a:rPr>
            </a:br>
            <a:endParaRPr lang="en-US" sz="2400" dirty="0" smtClean="0">
              <a:latin typeface="Arial Narrow" pitchFamily="34" charset="0"/>
            </a:endParaRPr>
          </a:p>
          <a:p>
            <a:r>
              <a:rPr lang="en-US" sz="2400" dirty="0" smtClean="0">
                <a:latin typeface="Arial Narrow" pitchFamily="34" charset="0"/>
              </a:rPr>
              <a:t>RFID tags or similar biologically implanted ID combined with powerful databases and a fully digital financial transactions system capable of real-time identification of all buyers and sellers.</a:t>
            </a:r>
            <a:br>
              <a:rPr lang="en-US" sz="2400" dirty="0" smtClean="0">
                <a:latin typeface="Arial Narrow" pitchFamily="34" charset="0"/>
              </a:rPr>
            </a:br>
            <a:endParaRPr lang="en-US" sz="2400" dirty="0" smtClean="0">
              <a:latin typeface="Arial Narrow" pitchFamily="34" charset="0"/>
            </a:endParaRPr>
          </a:p>
          <a:p>
            <a:r>
              <a:rPr lang="en-US" sz="2400" dirty="0" smtClean="0">
                <a:latin typeface="Arial Narrow" pitchFamily="34" charset="0"/>
              </a:rPr>
              <a:t>Financial transaction systems are only activated in the presence of the “mark” which involves renouncing Christ to receive it.</a:t>
            </a:r>
            <a:endParaRPr lang="en-US" sz="2400" dirty="0">
              <a:latin typeface="Arial Narrow" pitchFamily="34" charset="0"/>
            </a:endParaRPr>
          </a:p>
          <a:p>
            <a:endParaRPr lang="en-US" dirty="0"/>
          </a:p>
          <a:p>
            <a:endParaRPr lang="en-US" dirty="0"/>
          </a:p>
        </p:txBody>
      </p:sp>
      <p:pic>
        <p:nvPicPr>
          <p:cNvPr id="36866" name="Picture 2" descr="http://theunexplainedmysteries.com/Images/666.jpg"/>
          <p:cNvPicPr>
            <a:picLocks noChangeAspect="1" noChangeArrowheads="1"/>
          </p:cNvPicPr>
          <p:nvPr/>
        </p:nvPicPr>
        <p:blipFill>
          <a:blip r:embed="rId3" cstate="print"/>
          <a:srcRect/>
          <a:stretch>
            <a:fillRect/>
          </a:stretch>
        </p:blipFill>
        <p:spPr bwMode="auto">
          <a:xfrm>
            <a:off x="7696200" y="0"/>
            <a:ext cx="1447800" cy="1447800"/>
          </a:xfrm>
          <a:prstGeom prst="rect">
            <a:avLst/>
          </a:prstGeom>
          <a:noFill/>
          <a:effectLst>
            <a:outerShdw blurRad="50800" dist="38100" dir="10800000" algn="r"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effectLst>
                  <a:outerShdw blurRad="38100" dist="38100" dir="2700000" algn="tl">
                    <a:srgbClr val="000000">
                      <a:alpha val="43137"/>
                    </a:srgbClr>
                  </a:outerShdw>
                </a:effectLst>
                <a:latin typeface="Agency FB" pitchFamily="34" charset="0"/>
              </a:rPr>
              <a:t>The Power Of The Beast</a:t>
            </a:r>
            <a:endParaRPr lang="en-US" b="1" dirty="0">
              <a:solidFill>
                <a:schemeClr val="accent6">
                  <a:lumMod val="75000"/>
                </a:schemeClr>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a:xfrm>
            <a:off x="457200" y="1295400"/>
            <a:ext cx="8229600" cy="4525963"/>
          </a:xfrm>
        </p:spPr>
        <p:txBody>
          <a:bodyPr/>
          <a:lstStyle/>
          <a:p>
            <a:r>
              <a:rPr lang="en-US" sz="2400" dirty="0" smtClean="0">
                <a:latin typeface="Arial Narrow" pitchFamily="34" charset="0"/>
              </a:rPr>
              <a:t>And they worshipped the dragon who gave authority to the Beast; and they worshipped the Beast, saying, "Who is like the beast? Who is able to make war with him</a:t>
            </a:r>
            <a:r>
              <a:rPr lang="en-US" sz="2400" dirty="0" smtClean="0">
                <a:latin typeface="Arial Narrow" pitchFamily="34" charset="0"/>
              </a:rPr>
              <a:t>?“ (</a:t>
            </a:r>
            <a:r>
              <a:rPr lang="en-US" sz="2400" dirty="0" smtClean="0">
                <a:latin typeface="Arial Narrow" pitchFamily="34" charset="0"/>
              </a:rPr>
              <a:t>Revelation 13:4</a:t>
            </a:r>
            <a:r>
              <a:rPr lang="en-US" sz="2400" dirty="0" smtClean="0">
                <a:latin typeface="Arial Narrow" pitchFamily="34" charset="0"/>
              </a:rPr>
              <a:t>)</a:t>
            </a:r>
          </a:p>
          <a:p>
            <a:endParaRPr lang="en-US" sz="2400" dirty="0" smtClean="0">
              <a:latin typeface="Arial Narrow" pitchFamily="34" charset="0"/>
            </a:endParaRPr>
          </a:p>
          <a:p>
            <a:r>
              <a:rPr lang="en-US" sz="2400" dirty="0" smtClean="0">
                <a:latin typeface="Arial Narrow" pitchFamily="34" charset="0"/>
              </a:rPr>
              <a:t>Then I saw another beast coming up out of the earth, and he had two horns like a lamb and he spoke like a </a:t>
            </a:r>
            <a:r>
              <a:rPr lang="en-US" sz="2400" dirty="0" smtClean="0">
                <a:latin typeface="Arial Narrow" pitchFamily="34" charset="0"/>
              </a:rPr>
              <a:t>dragon….And </a:t>
            </a:r>
            <a:r>
              <a:rPr lang="en-US" sz="2400" dirty="0" smtClean="0">
                <a:latin typeface="Arial Narrow" pitchFamily="34" charset="0"/>
              </a:rPr>
              <a:t>he does great signs, so that he even makes fire come down from heaven on the earth before men</a:t>
            </a:r>
            <a:r>
              <a:rPr lang="en-US" sz="2400" dirty="0" smtClean="0">
                <a:latin typeface="Arial Narrow" pitchFamily="34" charset="0"/>
              </a:rPr>
              <a:t>.  (</a:t>
            </a:r>
            <a:r>
              <a:rPr lang="en-US" sz="2400" dirty="0" smtClean="0">
                <a:latin typeface="Arial Narrow" pitchFamily="34" charset="0"/>
              </a:rPr>
              <a:t>Revelation 13:11-13</a:t>
            </a:r>
            <a:r>
              <a:rPr lang="en-US" sz="2400" dirty="0" smtClean="0">
                <a:latin typeface="Arial Narrow" pitchFamily="34" charset="0"/>
              </a:rPr>
              <a:t>)</a:t>
            </a:r>
            <a:br>
              <a:rPr lang="en-US" sz="2400" dirty="0" smtClean="0">
                <a:latin typeface="Arial Narrow" pitchFamily="34" charset="0"/>
              </a:rPr>
            </a:br>
            <a:endParaRPr lang="en-US" sz="2400" dirty="0" smtClean="0">
              <a:latin typeface="Arial Narrow" pitchFamily="34" charset="0"/>
            </a:endParaRPr>
          </a:p>
          <a:p>
            <a:r>
              <a:rPr lang="en-US" sz="2400" dirty="0" smtClean="0">
                <a:latin typeface="Arial Narrow" pitchFamily="34" charset="0"/>
              </a:rPr>
              <a:t>Overpowering technology of war, plus the ability to do fake miracles and acts of stunning public power, probably via technology.</a:t>
            </a:r>
            <a:endParaRPr lang="en-US" sz="2400" dirty="0" smtClean="0">
              <a:latin typeface="Arial Narrow" pitchFamily="34" charset="0"/>
            </a:endParaRPr>
          </a:p>
          <a:p>
            <a:endParaRPr lang="en-US" sz="2400" dirty="0" smtClean="0"/>
          </a:p>
          <a:p>
            <a:endParaRPr lang="en-US" sz="2400" dirty="0" smtClean="0">
              <a:latin typeface="Arial Narrow" pitchFamily="34" charset="0"/>
            </a:endParaRPr>
          </a:p>
          <a:p>
            <a:endParaRPr lang="en-US" dirty="0" smtClean="0"/>
          </a:p>
          <a:p>
            <a:endParaRPr lang="en-US" dirty="0"/>
          </a:p>
        </p:txBody>
      </p:sp>
      <p:pic>
        <p:nvPicPr>
          <p:cNvPr id="1026" name="Picture 2" descr="C:\Users\Cybermissions\AppData\Local\Microsoft\Windows\Temporary Internet Files\Content.IE5\FW2LS8YK\MP900448748[1].jpg"/>
          <p:cNvPicPr>
            <a:picLocks noChangeAspect="1" noChangeArrowheads="1"/>
          </p:cNvPicPr>
          <p:nvPr/>
        </p:nvPicPr>
        <p:blipFill>
          <a:blip r:embed="rId3" cstate="print"/>
          <a:srcRect/>
          <a:stretch>
            <a:fillRect/>
          </a:stretch>
        </p:blipFill>
        <p:spPr bwMode="auto">
          <a:xfrm>
            <a:off x="0" y="0"/>
            <a:ext cx="1676400" cy="1257300"/>
          </a:xfrm>
          <a:prstGeom prst="rect">
            <a:avLst/>
          </a:prstGeom>
          <a:noFill/>
          <a:effectLst>
            <a:outerShdw blurRad="50800" dist="38100" algn="l" rotWithShape="0">
              <a:prstClr val="black">
                <a:alpha val="40000"/>
              </a:prst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1788</Words>
  <Application>Microsoft Office PowerPoint</Application>
  <PresentationFormat>On-screen Show (4:3)</PresentationFormat>
  <Paragraphs>154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Technology  and The End Times</vt:lpstr>
      <vt:lpstr>Technology: Current Challenges</vt:lpstr>
      <vt:lpstr>Possible Issues in 2025…</vt:lpstr>
      <vt:lpstr>Good Technology</vt:lpstr>
      <vt:lpstr>Evil Technology</vt:lpstr>
      <vt:lpstr>Anti-Christ as a Technocrat</vt:lpstr>
      <vt:lpstr>The Image of The Beast</vt:lpstr>
      <vt:lpstr>The Mark of the Beast</vt:lpstr>
      <vt:lpstr>The Power Of The Beast</vt:lpstr>
      <vt:lpstr>Big Data</vt:lpstr>
      <vt:lpstr>Genetic Engineering</vt:lpstr>
      <vt:lpstr>Racing With The Machine - 1</vt:lpstr>
      <vt:lpstr>Racing With The Machine - 2</vt:lpstr>
      <vt:lpstr>Privacy</vt:lpstr>
      <vt:lpstr>God and Privacy</vt:lpstr>
      <vt:lpstr>Are All Wizards Evil? (A Little Bit of Tolkein….)</vt:lpstr>
      <vt:lpstr>Technology and Idolatry</vt:lpstr>
      <vt:lpstr>Corporatized Government</vt:lpstr>
      <vt:lpstr>Technocratic Oligarchies</vt:lpstr>
      <vt:lpstr>Transhumanism and Posthumanism</vt:lpstr>
      <vt:lpstr>People As Products</vt:lpstr>
      <vt:lpstr>Rescuing The Image of God</vt:lpstr>
      <vt:lpstr>Finding The Real God</vt:lpstr>
      <vt:lpstr>Slide 24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The End Times</dc:title>
  <dc:creator>John Edmiston</dc:creator>
  <cp:lastModifiedBy>Cybermissions</cp:lastModifiedBy>
  <cp:revision>6</cp:revision>
  <dcterms:created xsi:type="dcterms:W3CDTF">2014-06-11T16:48:50Z</dcterms:created>
  <dcterms:modified xsi:type="dcterms:W3CDTF">2014-06-11T22:37:23Z</dcterms:modified>
</cp:coreProperties>
</file>