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6" r:id="rId9"/>
    <p:sldId id="293" r:id="rId10"/>
    <p:sldId id="267" r:id="rId11"/>
    <p:sldId id="270" r:id="rId12"/>
    <p:sldId id="272" r:id="rId13"/>
    <p:sldId id="274" r:id="rId14"/>
    <p:sldId id="275" r:id="rId15"/>
    <p:sldId id="271" r:id="rId16"/>
    <p:sldId id="276" r:id="rId17"/>
    <p:sldId id="278" r:id="rId18"/>
    <p:sldId id="262" r:id="rId19"/>
    <p:sldId id="269" r:id="rId20"/>
    <p:sldId id="292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7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5CB270-3955-4BB5-90A3-714AA29E5695}" type="datetimeFigureOut">
              <a:rPr lang="en-US"/>
              <a:pPr>
                <a:defRPr/>
              </a:pPr>
              <a:t>6/6/2012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112D4C-9A18-4889-AC60-990548504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7819C1-3175-4430-A14B-678E4A8C0D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68D0EE-F48B-4455-AAA4-C21BC02D94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EA3956-253F-4E8F-ACA4-8FD8F9826C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3B01BA-905F-4573-9A1B-DBF2280953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68B805-B55A-43DE-8E9B-EBAED1BE30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3AFD17-FD5C-4AF3-A8B6-94EF8A0E880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B7F3FA-35A4-4029-88D9-C34FBF6553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F1B7F2-CB19-45F5-9A3E-F406309872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A3255F-1B23-42E7-A673-237F908A31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B6F6D9-1900-48E3-85D7-EB9DD7B370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B7D125-1062-454F-9C14-33A75DE85A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DDA284-1C29-42B5-9898-5CAFA9BDE0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5C07D2-A141-4511-AAB9-512D0A43C7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2ADE9F-C852-4B05-9150-51BF464716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F12165-D8B6-47AA-962E-9FB5929660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F32C88-F7C8-4DFD-9862-BAE80DCD71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1CCEEB-6E03-4298-8CCE-BE3519319F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E1F737-750E-4E36-AF8A-FE17C3B5EC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1181F2-3C02-4E6A-8582-4724097EB7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F46A2D-05E1-42A0-9128-EC26A77C8D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478A3-D07A-4F25-BB1C-C125F2E0D9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55B8F4-FF45-4362-8093-D878142460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32796D-549D-4F67-87A6-19F6FDB68D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0DBB72-43F7-4EEF-8061-0107B768F4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0CAAC9-7634-4577-BBF8-7B9AE92666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78C767-155C-429B-AEFA-3F35FEEA5C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D4D892-9867-4684-B10A-D520F05264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E697E0-23FB-4D3F-9DB3-9FF625E8E0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8A5E4B-F6D6-437D-B58D-F106A0B2EC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FCD23D-0D91-411C-B941-187E726885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074EC-D071-494C-A9D3-E735BB7F0C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28D716-6363-4A61-BF70-928E619E35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E9E8F5-CBE0-4D23-9160-AEB2B4BBCB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12D4C-9A18-4889-AC60-9905485045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7C40D1-CF68-404F-BFEA-07B5F8DB81E6}" type="datetimeFigureOut">
              <a:rPr lang="en-US" smtClean="0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450E3-BF9B-4D54-9355-83BFE88A24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E353B-9344-4B78-9243-CC00668E573F}" type="datetimeFigureOut">
              <a:rPr lang="en-US" smtClean="0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BB773-9F4F-4A25-AF8C-33A9180962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1D024-AA3B-47E0-9C59-9E1D154F61C2}" type="datetimeFigureOut">
              <a:rPr lang="en-US" smtClean="0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5A765-7B11-4B0B-BD12-9DAA76069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1A1AA-B56D-4AD9-A1D0-B0BA2915B4B8}" type="datetimeFigureOut">
              <a:rPr lang="en-US" smtClean="0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DC32C-993F-4DC9-89A4-83AF3EB3AC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30425-AB3F-4AE0-99B5-9C91C7AEE235}" type="datetimeFigureOut">
              <a:rPr lang="en-US" smtClean="0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086A2-8115-4D16-A513-3BDCEB9C52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B136E-C001-49E2-8B60-56DB767941C3}" type="datetimeFigureOut">
              <a:rPr lang="en-US" smtClean="0"/>
              <a:pPr>
                <a:defRPr/>
              </a:pPr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8FF1F-AC1D-46FD-8AD9-3EFCC73723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4865B-2B78-4194-9279-4CF2BCEA9638}" type="datetimeFigureOut">
              <a:rPr lang="en-US" smtClean="0"/>
              <a:pPr>
                <a:defRPr/>
              </a:pPr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25C80-07F5-4DEB-9E2D-120AD81A04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807E8-51E5-4D24-A074-CF664AA5B123}" type="datetimeFigureOut">
              <a:rPr lang="en-US" smtClean="0"/>
              <a:pPr>
                <a:defRPr/>
              </a:pPr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1B6E3-766D-4437-8BCB-85E4930859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477A6-D8C9-4C14-A3CB-CE69593E597B}" type="datetimeFigureOut">
              <a:rPr lang="en-US" smtClean="0"/>
              <a:pPr>
                <a:defRPr/>
              </a:pPr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7A414-1788-4A5F-B989-5AAE99BCF4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A61BD-37B6-488D-BFF5-292B88A5889C}" type="datetimeFigureOut">
              <a:rPr lang="en-US" smtClean="0"/>
              <a:pPr>
                <a:defRPr/>
              </a:pPr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FD2E3-07DF-45F1-881D-0FA20F987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F9936-143B-4267-A692-37AA4640C27E}" type="datetimeFigureOut">
              <a:rPr lang="en-US" smtClean="0"/>
              <a:pPr>
                <a:defRPr/>
              </a:pPr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74F88-FF24-41BB-A72D-D4EE4BD71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1F4AEA-3168-4768-BFD5-E1BF0C809172}" type="datetimeFigureOut">
              <a:rPr lang="en-US" smtClean="0"/>
              <a:pPr>
                <a:defRPr/>
              </a:pPr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12F815-6F58-4AF4-B7C6-8CB96DAB67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ontlinesms.com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SMS_gateways" TargetMode="External"/><Relationship Id="rId5" Type="http://schemas.openxmlformats.org/officeDocument/2006/relationships/hyperlink" Target="http://www.clickatell.com/" TargetMode="External"/><Relationship Id="rId4" Type="http://schemas.openxmlformats.org/officeDocument/2006/relationships/hyperlink" Target="http://www.greatercalling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lythestory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hyperlink" Target="http://www.visualstorynetwork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flt.org/product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libre-ebook.com/" TargetMode="External"/><Relationship Id="rId3" Type="http://schemas.openxmlformats.org/officeDocument/2006/relationships/hyperlink" Target="http://www.pcfreetime.com/" TargetMode="External"/><Relationship Id="rId7" Type="http://schemas.openxmlformats.org/officeDocument/2006/relationships/hyperlink" Target="http://www.mobipocket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xtvideosoft.com/next-video-converter-free.html" TargetMode="External"/><Relationship Id="rId11" Type="http://schemas.openxmlformats.org/officeDocument/2006/relationships/hyperlink" Target="http://www.openoffice.org/" TargetMode="External"/><Relationship Id="rId5" Type="http://schemas.openxmlformats.org/officeDocument/2006/relationships/hyperlink" Target="http://www.majorgeeks.com/Super_d5117.html" TargetMode="External"/><Relationship Id="rId10" Type="http://schemas.openxmlformats.org/officeDocument/2006/relationships/hyperlink" Target="http://www.ispringsolutions.com/free_powerpoint_to_flash_converter.html" TargetMode="External"/><Relationship Id="rId4" Type="http://schemas.openxmlformats.org/officeDocument/2006/relationships/hyperlink" Target="http://teejee2008.wordpress.com/ffcoder/" TargetMode="External"/><Relationship Id="rId9" Type="http://schemas.openxmlformats.org/officeDocument/2006/relationships/hyperlink" Target="http://audacity.sourceforge.net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developer.android.com/guide/index.html" TargetMode="External"/><Relationship Id="rId3" Type="http://schemas.openxmlformats.org/officeDocument/2006/relationships/hyperlink" Target="http://swebapps.com/" TargetMode="External"/><Relationship Id="rId7" Type="http://schemas.openxmlformats.org/officeDocument/2006/relationships/hyperlink" Target="http://www.talkandroid.com/google-android-application-guide/" TargetMode="Externa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obile_application_development" TargetMode="External"/><Relationship Id="rId11" Type="http://schemas.openxmlformats.org/officeDocument/2006/relationships/hyperlink" Target="http://en.wikipedia.org/wiki/List_of_digital_distribution_platforms_for_mobile_devices" TargetMode="External"/><Relationship Id="rId5" Type="http://schemas.openxmlformats.org/officeDocument/2006/relationships/hyperlink" Target="http://www.buzztouch.com/pages/" TargetMode="External"/><Relationship Id="rId10" Type="http://schemas.openxmlformats.org/officeDocument/2006/relationships/hyperlink" Target="http://theappleblog.com/2010/02/12/how-to-create-an-iphone-web-app/" TargetMode="External"/><Relationship Id="rId4" Type="http://schemas.openxmlformats.org/officeDocument/2006/relationships/hyperlink" Target="http://www.redfoundry.com/" TargetMode="External"/><Relationship Id="rId9" Type="http://schemas.openxmlformats.org/officeDocument/2006/relationships/hyperlink" Target="http://w3school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bithinking.com/mobile-marketing-tools/latest-mobile-sta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globalchristians.org/mail/redir.php?http://www.sencha.com/" TargetMode="External"/><Relationship Id="rId7" Type="http://schemas.openxmlformats.org/officeDocument/2006/relationships/hyperlink" Target="http://www.phonegap.com/about/featur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obalchristians.org/mail/redir.php?http://www.phonegap.com/" TargetMode="External"/><Relationship Id="rId5" Type="http://schemas.openxmlformats.org/officeDocument/2006/relationships/hyperlink" Target="http://www.globalchristians.org/mail/redir.php?http://www.jqtouch.com/" TargetMode="External"/><Relationship Id="rId4" Type="http://schemas.openxmlformats.org/officeDocument/2006/relationships/hyperlink" Target="http://www.globalchristians.org/mail/redir.php?http://www.sencha.com/products/touc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llogy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http://technology.ccci.org/projects/the-mlearning-projec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gamm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hyperlink" Target="http://www.frontlinesms.com/" TargetMode="External"/><Relationship Id="rId4" Type="http://schemas.openxmlformats.org/officeDocument/2006/relationships/hyperlink" Target="http://www.textmagic.com/app/pages/en/products/email-to-sm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oskevangelism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storynetwork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bit.ly/hKtyZ1" TargetMode="External"/><Relationship Id="rId7" Type="http://schemas.openxmlformats.org/officeDocument/2006/relationships/hyperlink" Target="http://www.mobileadvance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ileadvance.org/how-to/96-how-to-5-shooting-good-video-with-a-mobile-phone" TargetMode="External"/><Relationship Id="rId5" Type="http://schemas.openxmlformats.org/officeDocument/2006/relationships/hyperlink" Target="http://www.mobileadvance.org/how-to/88-how-to-4-top-10-mobile-video-production-tips" TargetMode="External"/><Relationship Id="rId4" Type="http://schemas.openxmlformats.org/officeDocument/2006/relationships/hyperlink" Target="http://www.mobileadvance.org/how-to/84-how-to-3-producing-great-video-four-free-video-based-sites-that-will-get-you-the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johned@aibi.ph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www.facebook.com/johnedmiston/" TargetMode="External"/><Relationship Id="rId4" Type="http://schemas.openxmlformats.org/officeDocument/2006/relationships/hyperlink" Target="http://www.cybermission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ronema.org/" TargetMode="External"/><Relationship Id="rId3" Type="http://schemas.openxmlformats.org/officeDocument/2006/relationships/hyperlink" Target="http://mobileministrymagazine.com/mobile-ministry-case-studies/" TargetMode="External"/><Relationship Id="rId7" Type="http://schemas.openxmlformats.org/officeDocument/2006/relationships/hyperlink" Target="http://www.mobileadvanc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obileministrymagazine.com/" TargetMode="External"/><Relationship Id="rId5" Type="http://schemas.openxmlformats.org/officeDocument/2006/relationships/hyperlink" Target="http://mobilev.pbwiki.com/FrontPage" TargetMode="External"/><Relationship Id="rId4" Type="http://schemas.openxmlformats.org/officeDocument/2006/relationships/hyperlink" Target="http://www.internetevangelismday.com/mobile-outreach.php" TargetMode="Externa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missions.org/mobilemi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</a:t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7963" y="5410200"/>
            <a:ext cx="23574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6477000" y="2667000"/>
            <a:ext cx="2438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Georgia" pitchFamily="18" charset="0"/>
              </a:rPr>
              <a:t>By John Edmiston</a:t>
            </a:r>
            <a:r>
              <a:rPr lang="en-US">
                <a:latin typeface="Georgia" pitchFamily="18" charset="0"/>
              </a:rPr>
              <a:t>, </a:t>
            </a:r>
            <a:br>
              <a:rPr lang="en-US">
                <a:latin typeface="Georgia" pitchFamily="18" charset="0"/>
              </a:rPr>
            </a:br>
            <a:endParaRPr lang="en-US">
              <a:latin typeface="Georgia" pitchFamily="18" charset="0"/>
            </a:endParaRPr>
          </a:p>
          <a:p>
            <a:r>
              <a:rPr lang="en-US">
                <a:latin typeface="Georgia" pitchFamily="18" charset="0"/>
              </a:rPr>
              <a:t>feel free to distribute this PowerPoint presentation unaltered to your ministry friends but it must not be sold in any way.</a:t>
            </a:r>
          </a:p>
        </p:txBody>
      </p:sp>
      <p:pic>
        <p:nvPicPr>
          <p:cNvPr id="7" name="Picture 2" descr="https://lh4.googleusercontent.com/pynU4WVdhLrE02VSrIhcZbT5YJWWJy4f5My-I15c5dXOWpZKTPeNgfO1p9MPufp9WGQv2IRgm3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4038600"/>
            <a:ext cx="8153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Ministry Technology</a:t>
            </a:r>
            <a:endParaRPr lang="en-US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6705600" cy="47847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In the Muslim world  SMS messages are the PREFERRED method of responding to the gospel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Text 2 Email gateways are now becoming a critical part of evangelism!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Some crusades have a number you can text to  indicate a decision to follow Jesus.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 URL for follow-up can be sent by return SMS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>
                <a:hlinkClick r:id="rId3"/>
              </a:rPr>
              <a:t>Frontline SMS </a:t>
            </a:r>
            <a:r>
              <a:rPr lang="en-US" sz="2600" dirty="0" smtClean="0"/>
              <a:t>a solution for non-profits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>
                <a:hlinkClick r:id="rId4"/>
              </a:rPr>
              <a:t>http://www.greatercalling.org/</a:t>
            </a:r>
            <a:endParaRPr lang="en-US" sz="26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>
                <a:hlinkClick r:id="rId5"/>
              </a:rPr>
              <a:t>www.Clickatell.com </a:t>
            </a:r>
            <a:r>
              <a:rPr lang="en-US" sz="26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>
                <a:hlinkClick r:id="rId6"/>
              </a:rPr>
              <a:t>http://en.wikipedia.org/wiki/SMS_gateways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7467600" y="1447800"/>
            <a:ext cx="1501775" cy="2895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Mobiles For Resource Creation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1625" y="1527175"/>
            <a:ext cx="6327775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Using a mobile device to capture audio or video for ministry e.g. record a sermon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Record best practices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Record God stories in minority languages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Acceptable video /audio is now possible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Many free editing and file conversion tools e.g. at </a:t>
            </a:r>
            <a:r>
              <a:rPr lang="en-US" sz="2400" dirty="0" err="1" smtClean="0"/>
              <a:t>Sourceforge</a:t>
            </a:r>
            <a:r>
              <a:rPr lang="en-US" sz="2400" dirty="0" smtClean="0"/>
              <a:t>, Gizmo’s Freeware, MajorGeeks.com etc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Has huge potential for those working in minority languages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/>
              <a:t>Storying</a:t>
            </a:r>
            <a:r>
              <a:rPr lang="en-US" sz="2400" dirty="0" smtClean="0"/>
              <a:t> / culture acquisition / oral learners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0"/>
            <a:ext cx="21145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Learners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7851775" cy="4797425"/>
          </a:xfrm>
        </p:spPr>
        <p:txBody>
          <a:bodyPr>
            <a:normAutofit lnSpcReduction="10000"/>
          </a:bodyPr>
          <a:lstStyle/>
          <a:p>
            <a:r>
              <a:rPr lang="en-US" sz="2400" smtClean="0"/>
              <a:t>70% + of the global population are oral </a:t>
            </a:r>
            <a:br>
              <a:rPr lang="en-US" sz="2400" smtClean="0"/>
            </a:br>
            <a:r>
              <a:rPr lang="en-US" sz="2400" smtClean="0"/>
              <a:t>learners who strongly prefer not to read</a:t>
            </a:r>
          </a:p>
          <a:p>
            <a:r>
              <a:rPr lang="en-US" sz="2400" smtClean="0"/>
              <a:t>Audio and visual “storying”</a:t>
            </a:r>
          </a:p>
          <a:p>
            <a:r>
              <a:rPr lang="en-US" sz="2400" smtClean="0">
                <a:hlinkClick r:id="rId3"/>
              </a:rPr>
              <a:t>www.simplythestory.org</a:t>
            </a:r>
            <a:r>
              <a:rPr lang="en-US" sz="2400" smtClean="0"/>
              <a:t> </a:t>
            </a:r>
          </a:p>
          <a:p>
            <a:r>
              <a:rPr lang="en-US" sz="2400" smtClean="0">
                <a:hlinkClick r:id="rId4"/>
              </a:rPr>
              <a:t>www.visualstorynetwork.org</a:t>
            </a:r>
            <a:endParaRPr lang="en-US" sz="2400" smtClean="0"/>
          </a:p>
          <a:p>
            <a:r>
              <a:rPr lang="en-US" sz="2400" smtClean="0"/>
              <a:t>Large numbers now own mobile devices</a:t>
            </a:r>
          </a:p>
          <a:p>
            <a:r>
              <a:rPr lang="en-US" sz="2400" i="1" smtClean="0"/>
              <a:t>How can we create gospel stories / worldview changing stories for them that will work on the mobile platforms that most have access to ?</a:t>
            </a:r>
          </a:p>
          <a:p>
            <a:r>
              <a:rPr lang="en-US" sz="2400" smtClean="0"/>
              <a:t>Short video clips, Audio discussed in a group setting, PowerPoints, animations etc of bible stories suitable for mobile screens</a:t>
            </a:r>
          </a:p>
        </p:txBody>
      </p:sp>
      <p:pic>
        <p:nvPicPr>
          <p:cNvPr id="24580" name="Picture 2" descr="C:\Users\Minda\AppData\Local\Microsoft\Windows\Temporary Internet Files\Content.IE5\AE8X3T8J\MC90012865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295400"/>
            <a:ext cx="22637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Mobile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Portable </a:t>
            </a:r>
            <a:r>
              <a:rPr lang="en-US" sz="2600" dirty="0" err="1" smtClean="0"/>
              <a:t>Moodle</a:t>
            </a:r>
            <a:r>
              <a:rPr lang="en-US" sz="2600" dirty="0" smtClean="0"/>
              <a:t> (Poodle) – </a:t>
            </a:r>
            <a:r>
              <a:rPr lang="en-US" sz="2600" dirty="0" err="1" smtClean="0"/>
              <a:t>Moodle</a:t>
            </a:r>
            <a:r>
              <a:rPr lang="en-US" sz="2600" dirty="0" smtClean="0"/>
              <a:t> for USB sticks, mobile devices etc, do not require a LAMP stack on a server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err="1" smtClean="0"/>
              <a:t>DEScribe</a:t>
            </a:r>
            <a:r>
              <a:rPr lang="en-US" sz="2600" dirty="0" smtClean="0"/>
              <a:t> &amp; DE-Viewer – DE-Viewer – Distance Education Viewer is a simple LMS (learning management system) and DE-Scribe helps you prepare courses for De-Viewer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>
                <a:hlinkClick r:id="rId3"/>
              </a:rPr>
              <a:t>MAF-LT (Learning Technologies)</a:t>
            </a:r>
            <a:endParaRPr lang="en-US" sz="26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1447800"/>
            <a:ext cx="3352800" cy="2305050"/>
          </a:xfrm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800600" y="4038600"/>
            <a:ext cx="41148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Georgia" pitchFamily="18" charset="0"/>
              </a:rPr>
              <a:t>Projector phones for itinerant bible teachers w. video content on SD cards</a:t>
            </a:r>
          </a:p>
          <a:p>
            <a:r>
              <a:rPr lang="en-US" sz="2400" dirty="0">
                <a:latin typeface="Georgia" pitchFamily="18" charset="0"/>
              </a:rPr>
              <a:t>Audio via speakerphone or a small plug-in speaker</a:t>
            </a:r>
          </a:p>
          <a:p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Cell Church / Home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953000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New works and works in creative access nations often depend on house churches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Resourcing them and keeping them theologically on-track can be a problem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Equip leaders with </a:t>
            </a:r>
            <a:r>
              <a:rPr lang="en-US" dirty="0" err="1" smtClean="0"/>
              <a:t>cellphones</a:t>
            </a:r>
            <a:r>
              <a:rPr lang="en-US" dirty="0" smtClean="0"/>
              <a:t> w. amplification devices / speakers and MP3 resources via web or SD cards.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Can train 12-25 people, portable and not so obvious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Leader downloads material from repository to their mobile device then plays to their group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For instance listen to an audio bible in their language then discuss the passages / stories using inductive bible study techniques</a:t>
            </a:r>
            <a:endParaRPr lang="en-US" dirty="0"/>
          </a:p>
        </p:txBody>
      </p:sp>
      <p:pic>
        <p:nvPicPr>
          <p:cNvPr id="26629" name="Picture 2" descr="C:\Users\Minda\AppData\Local\Microsoft\Windows\Temporary Internet Files\Content.IE5\AE8X3T8J\MP91021639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525" y="4800600"/>
            <a:ext cx="25304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Mobile Video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Simple head and shoulders, not “busy”, simple backgrounds, limited movement because of small screen size</a:t>
            </a:r>
          </a:p>
          <a:p>
            <a:r>
              <a:rPr lang="en-US" sz="2400" dirty="0" smtClean="0"/>
              <a:t>Brief is better (few will watch a 90 minute movie on an iPod)</a:t>
            </a:r>
          </a:p>
          <a:p>
            <a:r>
              <a:rPr lang="en-US" sz="2400" dirty="0" smtClean="0"/>
              <a:t>PowerPoint-to-video animations work well</a:t>
            </a:r>
          </a:p>
          <a:p>
            <a:r>
              <a:rPr lang="en-US" sz="2400" dirty="0" smtClean="0"/>
              <a:t>Can add various minority language audio dubbing to the PowerPoint (which is then converted to video) so one good illustrated bible story can serve many people groups.</a:t>
            </a:r>
          </a:p>
          <a:p>
            <a:r>
              <a:rPr lang="en-US" sz="2400" dirty="0" smtClean="0"/>
              <a:t>Can “go viral” and be passed around by </a:t>
            </a:r>
            <a:r>
              <a:rPr lang="en-US" sz="2400" dirty="0" err="1" smtClean="0"/>
              <a:t>BlueTooth</a:t>
            </a:r>
            <a:endParaRPr lang="en-US" sz="2400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"/>
            <a:ext cx="1038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Audio For 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Can go down to 16kbps /11,025Hz  for voice only e.g. preaching downloads for low-bandwidth areas or for distribution of large amounts of resources on SD cards.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Audio is the only one-to-many option (one mobile to many listeners) cannot do that w. text or video, only 1 or 2 can watch a video on a normal phone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Indigenized / contextualized audio for mobile a huge area of potential ministry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FM to mobile and (possibly) short-wave via DRM chips (Digital Radio </a:t>
            </a:r>
            <a:r>
              <a:rPr lang="en-US" dirty="0" err="1" smtClean="0"/>
              <a:t>Mondial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8676" name="Picture 2" descr="C:\Users\Minda\AppData\Local\Microsoft\Windows\Temporary Internet Files\Content.IE5\WJMA8UWG\MC9004420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914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Nearcasting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6327775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Using Bluetooth to share mobile content</a:t>
            </a:r>
          </a:p>
          <a:p>
            <a:r>
              <a:rPr lang="en-US" dirty="0" smtClean="0"/>
              <a:t>Works well in sharing pre-evangelistic video clips in some restricted access countries where Bluetooth is common and accepted socially</a:t>
            </a:r>
          </a:p>
          <a:p>
            <a:r>
              <a:rPr lang="en-US" dirty="0" smtClean="0"/>
              <a:t>Has the ability to “go viral”</a:t>
            </a:r>
          </a:p>
          <a:p>
            <a:r>
              <a:rPr lang="en-US" dirty="0" smtClean="0"/>
              <a:t>A bit like passing out tracts but cooler and less confrontational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0"/>
            <a:ext cx="2051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Converting for Mobile (free tools)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hlinkClick r:id="rId3"/>
              </a:rPr>
              <a:t>Format  Factory  </a:t>
            </a:r>
            <a:r>
              <a:rPr lang="en-US" sz="1800" smtClean="0"/>
              <a:t>(convert audio &amp; video to various mobile formats)</a:t>
            </a:r>
          </a:p>
          <a:p>
            <a:r>
              <a:rPr lang="en-US" sz="2400" b="1" smtClean="0">
                <a:hlinkClick r:id="rId4"/>
              </a:rPr>
              <a:t>FFCoder</a:t>
            </a:r>
            <a:r>
              <a:rPr lang="en-US" sz="2400" b="1" smtClean="0"/>
              <a:t> </a:t>
            </a:r>
            <a:r>
              <a:rPr lang="en-US" sz="1800" smtClean="0"/>
              <a:t>(for the heavy lifting, tweaking and converting audio &amp; video)</a:t>
            </a:r>
          </a:p>
          <a:p>
            <a:r>
              <a:rPr lang="en-US" sz="2400" b="1" smtClean="0">
                <a:hlinkClick r:id="rId5"/>
              </a:rPr>
              <a:t>SUPER</a:t>
            </a:r>
            <a:r>
              <a:rPr lang="en-US" sz="1800" smtClean="0"/>
              <a:t>  audio and video converter (MajorGeeks pick)</a:t>
            </a:r>
          </a:p>
          <a:p>
            <a:r>
              <a:rPr lang="en-US" sz="2400" b="1" smtClean="0">
                <a:hlinkClick r:id="rId6"/>
              </a:rPr>
              <a:t>NEXT Video Converter</a:t>
            </a:r>
            <a:endParaRPr lang="en-US" sz="2400" b="1" smtClean="0"/>
          </a:p>
          <a:p>
            <a:r>
              <a:rPr lang="en-US" b="1" smtClean="0">
                <a:hlinkClick r:id="rId7"/>
              </a:rPr>
              <a:t>MobiPocket Creator </a:t>
            </a:r>
            <a:r>
              <a:rPr lang="en-US" sz="1800" smtClean="0"/>
              <a:t>(mobile ebooks etc)</a:t>
            </a:r>
          </a:p>
          <a:p>
            <a:r>
              <a:rPr lang="en-US" b="1" smtClean="0">
                <a:hlinkClick r:id="rId8"/>
              </a:rPr>
              <a:t>Calibre Ebook Creator</a:t>
            </a:r>
            <a:r>
              <a:rPr lang="en-US" b="1" smtClean="0"/>
              <a:t> </a:t>
            </a:r>
            <a:r>
              <a:rPr lang="en-US" sz="1800" smtClean="0"/>
              <a:t>(frequently updated so v. good)</a:t>
            </a:r>
          </a:p>
          <a:p>
            <a:r>
              <a:rPr lang="en-US" sz="2400" b="1" smtClean="0">
                <a:hlinkClick r:id="rId9"/>
              </a:rPr>
              <a:t>Audacity </a:t>
            </a:r>
            <a:r>
              <a:rPr lang="en-US" sz="1800" smtClean="0"/>
              <a:t>– high quality, free audio editing and file conversion software</a:t>
            </a:r>
          </a:p>
          <a:p>
            <a:r>
              <a:rPr lang="en-US" sz="2400" b="1" smtClean="0">
                <a:hlinkClick r:id="rId10"/>
              </a:rPr>
              <a:t>Ispring converter </a:t>
            </a:r>
            <a:r>
              <a:rPr lang="en-US" sz="1800" smtClean="0"/>
              <a:t>(PPT to Flash)</a:t>
            </a:r>
          </a:p>
          <a:p>
            <a:r>
              <a:rPr lang="en-US" sz="2400" b="1" smtClean="0">
                <a:hlinkClick r:id="rId11"/>
              </a:rPr>
              <a:t>OpenOffice.Org</a:t>
            </a:r>
            <a:r>
              <a:rPr lang="en-US" sz="1800" smtClean="0"/>
              <a:t>  (PPT to Flash can be done w/in OO)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6781800" y="2971800"/>
            <a:ext cx="2133600" cy="762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Apps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797425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err="1" smtClean="0">
                <a:hlinkClick r:id="rId3"/>
              </a:rPr>
              <a:t>SwebApps</a:t>
            </a:r>
            <a:r>
              <a:rPr lang="en-US" sz="2000" dirty="0" smtClean="0">
                <a:hlinkClick r:id="rId3"/>
              </a:rPr>
              <a:t> 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http://www.redfoundry.com/</a:t>
            </a:r>
            <a:endParaRPr lang="en-US" sz="2000" dirty="0" smtClean="0"/>
          </a:p>
          <a:p>
            <a:r>
              <a:rPr lang="en-US" sz="2000" b="1" dirty="0" err="1" smtClean="0">
                <a:hlinkClick r:id="rId5"/>
              </a:rPr>
              <a:t>BuzzTouch</a:t>
            </a:r>
            <a:r>
              <a:rPr lang="en-US" sz="2000" b="1" dirty="0" smtClean="0"/>
              <a:t> </a:t>
            </a:r>
            <a:r>
              <a:rPr lang="en-US" sz="2000" dirty="0" smtClean="0"/>
              <a:t>– free mobile app builder for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&amp; Android</a:t>
            </a:r>
          </a:p>
          <a:p>
            <a:r>
              <a:rPr lang="en-US" sz="2000" dirty="0" smtClean="0">
                <a:hlinkClick r:id="rId6"/>
              </a:rPr>
              <a:t>http://en.wikipedia.org/wiki/Mobile_application_development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7"/>
              </a:rPr>
              <a:t>Building Android apps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8"/>
              </a:rPr>
              <a:t>Android developers guide</a:t>
            </a:r>
            <a:endParaRPr lang="en-US" sz="2000" dirty="0" smtClean="0"/>
          </a:p>
          <a:p>
            <a:r>
              <a:rPr lang="en-US" sz="2000" dirty="0" smtClean="0">
                <a:hlinkClick r:id="rId9"/>
              </a:rPr>
              <a:t>W3schools</a:t>
            </a:r>
            <a:endParaRPr lang="en-US" sz="2000" dirty="0" smtClean="0"/>
          </a:p>
          <a:p>
            <a:r>
              <a:rPr lang="en-US" sz="2000" dirty="0" smtClean="0">
                <a:hlinkClick r:id="rId10"/>
              </a:rPr>
              <a:t>How to create an </a:t>
            </a:r>
            <a:r>
              <a:rPr lang="en-US" sz="2000" dirty="0" err="1" smtClean="0">
                <a:hlinkClick r:id="rId10"/>
              </a:rPr>
              <a:t>iPhone</a:t>
            </a:r>
            <a:r>
              <a:rPr lang="en-US" sz="2000" dirty="0" smtClean="0">
                <a:hlinkClick r:id="rId10"/>
              </a:rPr>
              <a:t> web app</a:t>
            </a:r>
            <a:endParaRPr lang="en-US" sz="2000" dirty="0" smtClean="0"/>
          </a:p>
          <a:p>
            <a:r>
              <a:rPr lang="en-US" sz="2000" dirty="0" smtClean="0">
                <a:hlinkClick r:id="rId11"/>
              </a:rPr>
              <a:t>http://en.wikipedia.org/wiki/List_of_digital_distribution_platforms_for_mobile_devices</a:t>
            </a:r>
            <a:endParaRPr lang="en-US" sz="2000" dirty="0" smtClean="0"/>
          </a:p>
          <a:p>
            <a:r>
              <a:rPr lang="en-US" sz="2000" dirty="0" smtClean="0">
                <a:hlinkClick r:id="rId11"/>
              </a:rPr>
              <a:t> http://en.wikipedia.org/wiki/Mobile_app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31749" name="Picture 5" descr="C:\Users\Cybermissions\AppData\Local\Microsoft\Windows\Temporary Internet Files\Content.IE5\I8JTZJNI\MP900302857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9800" y="685800"/>
            <a:ext cx="2256090" cy="160934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Statistics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>
                <a:hlinkClick r:id="rId3"/>
              </a:rPr>
              <a:t>http://mobithinking.com/mobile-marketing-tools/latest-mobile-stats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Over </a:t>
            </a:r>
            <a:r>
              <a:rPr lang="en-US" dirty="0" smtClean="0"/>
              <a:t>6 </a:t>
            </a:r>
            <a:r>
              <a:rPr lang="en-US" dirty="0" smtClean="0"/>
              <a:t>billion mobile phone accounts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Over 1 Billion </a:t>
            </a:r>
            <a:r>
              <a:rPr lang="en-US" dirty="0" err="1" smtClean="0"/>
              <a:t>smartphone</a:t>
            </a:r>
            <a:r>
              <a:rPr lang="en-US" dirty="0" smtClean="0"/>
              <a:t> accounts (18%)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76% of the global population have mobile phones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68% of even developing nations population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6.1 TRILLION text messages sent in 2010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3"/>
              </a:rPr>
              <a:t>Many mobile Web users are mobile-only</a:t>
            </a:r>
            <a:r>
              <a:rPr lang="en-US" dirty="0" smtClean="0"/>
              <a:t>, i.e. they do not, or very rarely use a desktop, laptop or tablet to access the Web. In Egypt and India this is 70 percent and 59 percent of mobile Web users are mobile-only. </a:t>
            </a:r>
            <a:r>
              <a:rPr lang="en-US" dirty="0" smtClean="0"/>
              <a:t>Even in the US it’s 25 percent.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over </a:t>
            </a:r>
            <a:r>
              <a:rPr lang="en-US" dirty="0" smtClean="0">
                <a:hlinkClick r:id="rId3"/>
              </a:rPr>
              <a:t>85 percent of new handsets will be able to access the mobile Web.</a:t>
            </a:r>
            <a:r>
              <a:rPr lang="en-US" dirty="0" smtClean="0"/>
              <a:t>  </a:t>
            </a:r>
            <a:r>
              <a:rPr lang="en-US" dirty="0" smtClean="0"/>
              <a:t>Please note that this does not mean </a:t>
            </a:r>
            <a:r>
              <a:rPr lang="en-US" dirty="0" err="1" smtClean="0"/>
              <a:t>smartphones</a:t>
            </a:r>
            <a:r>
              <a:rPr lang="en-US" dirty="0" smtClean="0"/>
              <a:t> – you do not need a </a:t>
            </a:r>
            <a:r>
              <a:rPr lang="en-US" dirty="0" err="1" smtClean="0"/>
              <a:t>smartphone</a:t>
            </a:r>
            <a:r>
              <a:rPr lang="en-US" dirty="0" smtClean="0"/>
              <a:t> to access the mobile Web (but it does make for a richer experience).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4341" name="Picture 5" descr="C:\Users\Cybermissions\AppData\Local\Microsoft\Windows\Temporary Internet Files\Content.IE5\0M37EP2F\MC91021635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524000"/>
            <a:ext cx="2181226" cy="190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More Apps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Sencha</a:t>
            </a:r>
            <a:r>
              <a:rPr lang="en-US" dirty="0" smtClean="0"/>
              <a:t> AJAX Tool Suites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3"/>
              </a:rPr>
              <a:t>http://www.sencha.com/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Sencha</a:t>
            </a:r>
            <a:r>
              <a:rPr lang="en-US" dirty="0" smtClean="0"/>
              <a:t> Touch - Mobile AJAX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4"/>
              </a:rPr>
              <a:t>http://www.sencha.com/products/touch/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jQuery</a:t>
            </a:r>
            <a:r>
              <a:rPr lang="en-US" dirty="0" smtClean="0"/>
              <a:t> Touch (Mobile for </a:t>
            </a:r>
            <a:r>
              <a:rPr lang="en-US" dirty="0" err="1" smtClean="0"/>
              <a:t>jQuery</a:t>
            </a:r>
            <a:r>
              <a:rPr lang="en-US" dirty="0" smtClean="0"/>
              <a:t> AJAX)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5"/>
              </a:rPr>
              <a:t>http://www.jqtouch.com/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PhoneGap</a:t>
            </a:r>
            <a:r>
              <a:rPr lang="en-US" dirty="0" smtClean="0"/>
              <a:t> - Compiles mobile AJAX apps to 9 mobile platforms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Support </a:t>
            </a:r>
            <a:r>
              <a:rPr lang="en-US" dirty="0" err="1" smtClean="0"/>
              <a:t>mulitple</a:t>
            </a:r>
            <a:r>
              <a:rPr lang="en-US" dirty="0" smtClean="0"/>
              <a:t> AJAX libraries including </a:t>
            </a:r>
            <a:r>
              <a:rPr lang="en-US" dirty="0" err="1" smtClean="0"/>
              <a:t>Sencha</a:t>
            </a:r>
            <a:r>
              <a:rPr lang="en-US" dirty="0" smtClean="0"/>
              <a:t> Touch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6"/>
              </a:rPr>
              <a:t>http://www.phonegap.com/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PhoneGap</a:t>
            </a:r>
            <a:r>
              <a:rPr lang="en-US" dirty="0" smtClean="0"/>
              <a:t> - mobile device supported  features 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7"/>
              </a:rPr>
              <a:t>http://www.phonegap.com/about/features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dirty="0" smtClean="0"/>
              <a:t>Thanks to Tony O’Hagan for these links..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2773" name="Picture 5" descr="C:\Users\Cybermissions\AppData\Local\Microsoft\Windows\Temporary Internet Files\Content.IE5\2CPJ1T0V\MP900185075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1447800"/>
            <a:ext cx="2615821" cy="1752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Last Mile…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458200" cy="36877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CHALLENGE: How to get training out to isolated rural learners and to Christian leaders in the new massive urban slums?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The mobile phone is one of the few viable delivery platforms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50-70% penetration rate even in Africa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Most will not have 3G data plans so we have to be creative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Need to combine the delivery mechanism (mobile) with small groups / mentoring / a respected </a:t>
            </a:r>
            <a:r>
              <a:rPr lang="en-US" sz="2400" dirty="0" err="1" smtClean="0"/>
              <a:t>discipler</a:t>
            </a:r>
            <a:r>
              <a:rPr lang="en-US" sz="2400" dirty="0" smtClean="0"/>
              <a:t> of people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</p:txBody>
      </p:sp>
      <p:pic>
        <p:nvPicPr>
          <p:cNvPr id="33797" name="Picture 5" descr="C:\Users\Cybermissions\AppData\Local\Microsoft\Windows\Temporary Internet Files\Content.IE5\3DQ93BBR\MP90044840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3832" y="0"/>
            <a:ext cx="3330168" cy="22477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653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4572000" cy="14478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Mobile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Bible College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105400" cy="29718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Curriculum on an SDHC card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 mobile phone +  speakers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Does not need reliable electricity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Does not require Internet access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Portable, secure and looks normal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Can train up to 25 people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Useful for house churches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Works with most types of phones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3124200"/>
            <a:ext cx="3505200" cy="3416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SDHC cards: 8Gb will hold up to 500+ hours of reasonable quality audio</a:t>
            </a:r>
            <a:br>
              <a:rPr lang="en-US" dirty="0">
                <a:latin typeface="+mn-lt"/>
                <a:cs typeface="+mn-cs"/>
              </a:rPr>
            </a:b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30 hrs lecturing = one bible college subject (with some class discussion of the material)</a:t>
            </a:r>
            <a:br>
              <a:rPr lang="en-US" dirty="0">
                <a:latin typeface="+mn-lt"/>
                <a:cs typeface="+mn-cs"/>
              </a:rPr>
            </a:b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So therefore 500 hrs = 16 subjects = 4 semesters of 4 subjects = 2 year course on a  fingernail-sized chip</a:t>
            </a:r>
          </a:p>
        </p:txBody>
      </p:sp>
      <p:pic>
        <p:nvPicPr>
          <p:cNvPr id="7" name="Picture 6" descr="SDHC_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228600"/>
            <a:ext cx="1981200" cy="19812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obile-speaker-ma-602-760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724400"/>
            <a:ext cx="3019425" cy="1905000"/>
          </a:xfrm>
          <a:prstGeom prst="rect">
            <a:avLst/>
          </a:prstGeom>
          <a:effectLst>
            <a:outerShdw blurRad="50800" dist="88900" algn="l" rotWithShape="0">
              <a:schemeClr val="accent6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p:transition advTm="744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0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 Luzon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5181600" cy="51054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200+ pastors in a network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Use to learn Christology and apologetics to refute Muslims and a local cult (</a:t>
            </a:r>
            <a:r>
              <a:rPr lang="en-US" dirty="0" err="1" smtClean="0"/>
              <a:t>Iglesia</a:t>
            </a:r>
            <a:r>
              <a:rPr lang="en-US" dirty="0" smtClean="0"/>
              <a:t> Ni Cristo)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Ten minute segments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Scenario based learning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Discuss scenario in groups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Short quizzes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Emphasis on changing behavior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Both audio and video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Also a PDF textbook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Train facilitators who then train others.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51600" y="1433513"/>
            <a:ext cx="2514600" cy="24209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Other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876800" cy="45259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 mobile learning app: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http://Allogy.com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Contains all the audio, video and text needed for a course, quizzes by SMS, final assessment pen and paper. Learn at own pace.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app as used in Africa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http://technology.ccci.org/projects/the-mlearning-project/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62600" y="1828800"/>
            <a:ext cx="3048000" cy="2286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Using SMS To…..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67200" cy="4525963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Make or follow-up a decision for Christ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Ask life-changing questions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Get student feedback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Indicate “homework” to be done 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Send brief content such as bible verses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6 brief  messages a day can start changing someone’s life..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3429000"/>
            <a:ext cx="4419600" cy="2697163"/>
          </a:xfrm>
        </p:spPr>
        <p:txBody>
          <a:bodyPr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>
                <a:hlinkClick r:id="rId3"/>
              </a:rPr>
              <a:t>Gammu</a:t>
            </a:r>
            <a:r>
              <a:rPr lang="en-US" sz="2400" dirty="0" smtClean="0">
                <a:hlinkClick r:id="rId3"/>
              </a:rPr>
              <a:t> SMS gateway </a:t>
            </a:r>
            <a:r>
              <a:rPr lang="en-US" sz="2400" dirty="0" smtClean="0"/>
              <a:t>(free)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hlinkClick r:id="rId4"/>
              </a:rPr>
              <a:t>Text Magic</a:t>
            </a:r>
            <a:r>
              <a:rPr lang="en-US" sz="2400" dirty="0" smtClean="0"/>
              <a:t> (email to SMS)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hlinkClick r:id="rId5"/>
              </a:rPr>
              <a:t>Frontline SMS</a:t>
            </a:r>
            <a:r>
              <a:rPr lang="en-US" sz="2400" dirty="0" smtClean="0"/>
              <a:t> (SMS to a large group of people anywhere there is a mobile signal)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600200"/>
            <a:ext cx="39433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820000" algn="ctr" rotWithShape="0">
              <a:schemeClr val="accent6">
                <a:lumMod val="50000"/>
              </a:schemeClr>
            </a:outerShdw>
          </a:effectLst>
        </p:spPr>
      </p:pic>
    </p:spTree>
  </p:cSld>
  <p:clrMapOvr>
    <a:masterClrMapping/>
  </p:clrMapOvr>
  <p:transition advTm="83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Mobile Evangelism Kiosks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76400"/>
            <a:ext cx="6172200" cy="48768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Model A) </a:t>
            </a:r>
            <a:r>
              <a:rPr lang="en-US" sz="2400" dirty="0" smtClean="0"/>
              <a:t>Physical kiosk with SD card duplication capabilities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Model B) </a:t>
            </a:r>
            <a:r>
              <a:rPr lang="en-US" sz="2400" dirty="0" smtClean="0"/>
              <a:t>A 2TB HDD loaded with content plus a </a:t>
            </a:r>
            <a:r>
              <a:rPr lang="en-US" sz="2400" dirty="0" err="1" smtClean="0"/>
              <a:t>PlugPC</a:t>
            </a:r>
            <a:r>
              <a:rPr lang="en-US" sz="2400" dirty="0" smtClean="0"/>
              <a:t> and wireless router so gospel can be downloaded directly to phones. Highly mobile, does not require an Internet connection, can even be used on buses etc.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Audio bibles in numerous languages as well as key teaching materials - </a:t>
            </a:r>
            <a:r>
              <a:rPr lang="en-US" sz="2400" dirty="0" smtClean="0">
                <a:hlinkClick r:id="rId3"/>
              </a:rPr>
              <a:t>http://www.kioskevangelism.com/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Being developed by Stephen Keel in Virginia with assistance from </a:t>
            </a:r>
            <a:r>
              <a:rPr lang="en-US" sz="2400" dirty="0" err="1" smtClean="0"/>
              <a:t>Lightsys</a:t>
            </a:r>
            <a:r>
              <a:rPr lang="en-US" sz="2400" dirty="0" smtClean="0"/>
              <a:t>, MAF-LT, ICCM, GRN, and Cybermissions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18288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5400000" algn="ctr" rotWithShape="0">
              <a:schemeClr val="accent6">
                <a:lumMod val="50000"/>
              </a:scheme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828800"/>
            <a:ext cx="2006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6">
                <a:lumMod val="50000"/>
              </a:schemeClr>
            </a:outerShdw>
          </a:effectLst>
        </p:spPr>
      </p:pic>
    </p:spTree>
  </p:cSld>
  <p:clrMapOvr>
    <a:masterClrMapping/>
  </p:clrMapOvr>
  <p:transition advTm="965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Orality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524000"/>
            <a:ext cx="6553200" cy="50292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Use mobile phones to reach oral learners – up to 70% of the population are </a:t>
            </a:r>
            <a:r>
              <a:rPr lang="en-US" sz="2400" dirty="0" err="1" smtClean="0"/>
              <a:t>primarly</a:t>
            </a:r>
            <a:r>
              <a:rPr lang="en-US" sz="2400" dirty="0" smtClean="0"/>
              <a:t> oral learners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Put audio bibles on SDHC cards or on  .</a:t>
            </a:r>
            <a:r>
              <a:rPr lang="en-US" sz="2400" dirty="0" err="1" smtClean="0"/>
              <a:t>mobi</a:t>
            </a:r>
            <a:r>
              <a:rPr lang="en-US" sz="2400" dirty="0" smtClean="0"/>
              <a:t> websites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Listen to the bible stories in a group (using a mobile phone w. speakers etc.) and discuss.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Use with Way of Righteousness and other oral </a:t>
            </a:r>
            <a:r>
              <a:rPr lang="en-US" sz="2400" dirty="0" err="1" smtClean="0"/>
              <a:t>storying</a:t>
            </a:r>
            <a:r>
              <a:rPr lang="en-US" sz="2400" dirty="0" smtClean="0"/>
              <a:t> materials being developed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hlinkClick r:id="rId3"/>
              </a:rPr>
              <a:t>http://www.visualstorynetwork.org/ </a:t>
            </a: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600200"/>
            <a:ext cx="1624013" cy="2438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19600"/>
            <a:ext cx="1752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6">
                <a:lumMod val="50000"/>
              </a:schemeClr>
            </a:outerShdw>
          </a:effectLst>
        </p:spPr>
      </p:pic>
    </p:spTree>
  </p:cSld>
  <p:clrMapOvr>
    <a:masterClrMapping/>
  </p:clrMapOvr>
  <p:transition advTm="1217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Creating Contextualized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38800" cy="48768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Collect indigenous Christian music, sermons, teaching  and stories using mobile phone video and audio recording  and note-taking capabilities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Upload to a website or online repository, add metadata then make searchable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Duplicate collections (say in a particular language) e.g. on SD cards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Share via Bluetooth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1600200"/>
            <a:ext cx="2057400" cy="3159125"/>
          </a:xfrm>
          <a:effectLst>
            <a:outerShdw blurRad="50800" dist="114300" dir="1980000" algn="ctr" rotWithShape="0">
              <a:schemeClr val="accent6">
                <a:lumMod val="50000"/>
              </a:schemeClr>
            </a:outerShdw>
          </a:effectLst>
        </p:spPr>
      </p:pic>
    </p:spTree>
  </p:cSld>
  <p:clrMapOvr>
    <a:masterClrMapping/>
  </p:clrMapOvr>
  <p:transition advTm="899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Best Practices Mobile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629400" cy="487680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                Mobile Media Best Practices Working Document (in-process)- </a:t>
            </a:r>
            <a:r>
              <a:rPr lang="en-US" dirty="0" smtClean="0">
                <a:hlinkClick r:id="rId3"/>
              </a:rPr>
              <a:t>http://bit.ly/hKtyZ1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                Shooting &amp; Producing Good Video (General)- </a:t>
            </a:r>
            <a:r>
              <a:rPr lang="en-US" dirty="0" smtClean="0">
                <a:hlinkClick r:id="rId4"/>
              </a:rPr>
              <a:t>http://www.mobileadvance.org/how-to/84-how-to-3-producing-great-video-four-free-video-based-sites-that-will-get-you-there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                Media for the Mobile Screen Best Practices- </a:t>
            </a:r>
            <a:r>
              <a:rPr lang="en-US" dirty="0" smtClean="0">
                <a:hlinkClick r:id="rId5"/>
              </a:rPr>
              <a:t>http://www.mobileadvance.org/how-to/88-how-to-4-top-10-mobile-video-production-tips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                Shooting Good Video with a Mobile Phone- </a:t>
            </a:r>
            <a:r>
              <a:rPr lang="en-US" dirty="0" smtClean="0">
                <a:hlinkClick r:id="rId6"/>
              </a:rPr>
              <a:t>http://www.mobileadvance.org/how-to/96-how-to-5-shooting-good-video-with-a-mobile-phone</a:t>
            </a:r>
            <a:r>
              <a:rPr lang="en-US" dirty="0" smtClean="0"/>
              <a:t>         </a:t>
            </a:r>
            <a:br>
              <a:rPr lang="en-US" dirty="0" smtClean="0"/>
            </a:br>
            <a:r>
              <a:rPr lang="en-US" dirty="0" smtClean="0"/>
              <a:t>  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i="1" dirty="0" smtClean="0"/>
              <a:t>The above links are courtesy of </a:t>
            </a:r>
            <a:r>
              <a:rPr lang="en-US" i="1" dirty="0" err="1" smtClean="0">
                <a:hlinkClick r:id="rId7"/>
              </a:rPr>
              <a:t>MobileAdvance.Org</a:t>
            </a:r>
            <a:endParaRPr lang="en-US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051" name="Picture 3" descr="C:\Documents and Settings\John Edmiston\Local Settings\Temporary Internet Files\Content.IE5\JWW9H8FV\MP90044850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1676400"/>
            <a:ext cx="1981200" cy="2971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Who Is Going Mobile?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524000"/>
            <a:ext cx="3524250" cy="3863975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267200" y="1752600"/>
            <a:ext cx="4419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Georgia" pitchFamily="18" charset="0"/>
              </a:rPr>
              <a:t>China and India between them added 300 million mobile phone subscriptions in 2010!  (more that the total subscribers in the USA)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Course Design 1 – B4 U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6019800" cy="45259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Who:    Are you trying to teach?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Who:    Are they connected to?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Where:  Are they?  Bandwidth? Phones?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When:    Time constraints &amp; opportunities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What:   Are their learning needs?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What:   Are their felt needs?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What:    Technology is available &amp; easy?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How:     Do they learn best?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How:     Can they use the materials?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How:     Can you tell if learning occurred?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How:    Can you get feedback?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Why:    Is there a real need or is it just cool?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078" name="Picture 6" descr="C:\Documents and Settings\John Edmiston\Local Settings\Temporary Internet Files\Content.IE5\5HNM97Q9\MP9004094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600200"/>
            <a:ext cx="2209800" cy="2209800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Course Design 2 -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Smartphone App </a:t>
            </a:r>
            <a:r>
              <a:rPr lang="en-US" dirty="0" smtClean="0"/>
              <a:t>– high end users with 3g connections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SD Cards </a:t>
            </a:r>
            <a:r>
              <a:rPr lang="en-US" dirty="0" smtClean="0"/>
              <a:t>– basic feature phones, most computers and tablets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Wireless</a:t>
            </a:r>
            <a:r>
              <a:rPr lang="en-US" dirty="0" smtClean="0"/>
              <a:t> – many feature phones, laptops, </a:t>
            </a:r>
            <a:r>
              <a:rPr lang="en-US" dirty="0" err="1" smtClean="0"/>
              <a:t>ipods</a:t>
            </a:r>
            <a:r>
              <a:rPr lang="en-US" dirty="0" smtClean="0"/>
              <a:t>, tablets.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Bluetooth</a:t>
            </a:r>
            <a:r>
              <a:rPr lang="en-US" dirty="0" smtClean="0"/>
              <a:t> – limited range and file size, more advanced phones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Mobile website </a:t>
            </a:r>
            <a:r>
              <a:rPr lang="en-US" dirty="0" smtClean="0"/>
              <a:t>– feature phones and </a:t>
            </a:r>
            <a:r>
              <a:rPr lang="en-US" dirty="0" err="1" smtClean="0"/>
              <a:t>smartphones</a:t>
            </a:r>
            <a:r>
              <a:rPr lang="en-US" dirty="0" smtClean="0"/>
              <a:t> but cost of downloading materials may be high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err="1" smtClean="0"/>
              <a:t>Asterix</a:t>
            </a:r>
            <a:r>
              <a:rPr lang="en-US" dirty="0" smtClean="0"/>
              <a:t> audio call2phone – calls the phones or phones call </a:t>
            </a:r>
            <a:r>
              <a:rPr lang="en-US" dirty="0" err="1" smtClean="0"/>
              <a:t>Asterix</a:t>
            </a:r>
            <a:r>
              <a:rPr lang="en-US" dirty="0" smtClean="0"/>
              <a:t> server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Skype</a:t>
            </a:r>
            <a:r>
              <a:rPr lang="en-US" dirty="0" smtClean="0"/>
              <a:t> / conferencing – for phones w. Skype.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4098" name="Picture 2" descr="C:\Documents and Settings\John Edmiston\Local Settings\Temporary Internet Files\Content.IE5\BQE1I7KP\MC90044149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752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Course Design 3 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Choosing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200" cy="51054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Audio</a:t>
            </a:r>
            <a:r>
              <a:rPr lang="en-US" sz="2400" dirty="0" smtClean="0"/>
              <a:t> – universal, easy to make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Video </a:t>
            </a:r>
            <a:r>
              <a:rPr lang="en-US" sz="2400" dirty="0" smtClean="0"/>
              <a:t>– high cost of production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err="1" smtClean="0"/>
              <a:t>Ebook</a:t>
            </a:r>
            <a:r>
              <a:rPr lang="en-US" sz="2400" b="1" dirty="0" smtClean="0"/>
              <a:t> </a:t>
            </a:r>
            <a:r>
              <a:rPr lang="en-US" sz="2400" dirty="0" smtClean="0"/>
              <a:t>– needs to be a supported format on the phones, PDF on most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SMS </a:t>
            </a:r>
            <a:r>
              <a:rPr lang="en-US" sz="2400" dirty="0" smtClean="0"/>
              <a:t>– great for feedback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Story and Reflect </a:t>
            </a:r>
            <a:r>
              <a:rPr lang="en-US" sz="2400" dirty="0" smtClean="0"/>
              <a:t>– oral learners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Blended</a:t>
            </a:r>
            <a:r>
              <a:rPr lang="en-US" sz="2400" dirty="0" smtClean="0"/>
              <a:t> -  have media on phone discuss in face-to-face group</a:t>
            </a:r>
          </a:p>
        </p:txBody>
      </p:sp>
      <p:pic>
        <p:nvPicPr>
          <p:cNvPr id="5122" name="Picture 2" descr="C:\Documents and Settings\John Edmiston\Local Settings\Temporary Internet Files\Content.IE5\5HNM97Q9\MC9002344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1752600"/>
            <a:ext cx="2571750" cy="26177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Course Design 4 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Training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Shorter is better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No one wants to watch a 45 minute sermon on a 2 inch screen.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Ten minute “chunks” then reflect, feedback, SMS quiz etc.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Simple interface, not busy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Use scenarios that teach lessons create questions - like some management training videos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Interrupt-able – no devastating loss of info if the person has to glance away for a second.</a:t>
            </a:r>
            <a:endParaRPr lang="en-US" sz="2400" dirty="0"/>
          </a:p>
        </p:txBody>
      </p:sp>
      <p:pic>
        <p:nvPicPr>
          <p:cNvPr id="7170" name="Picture 2" descr="C:\Documents and Settings\John Edmiston\Local Settings\Temporary Internet Files\Content.IE5\SCFTPF11\MP90044870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828800"/>
            <a:ext cx="2743200" cy="2057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CONTACT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504238" cy="4572000"/>
          </a:xfrm>
        </p:spPr>
        <p:txBody>
          <a:bodyPr/>
          <a:lstStyle/>
          <a:p>
            <a:r>
              <a:rPr lang="en-US" dirty="0" smtClean="0"/>
              <a:t>John Edmiston, CEO Cybermissions</a:t>
            </a:r>
          </a:p>
          <a:p>
            <a:r>
              <a:rPr lang="en-US" dirty="0" smtClean="0">
                <a:hlinkClick r:id="rId3"/>
              </a:rPr>
              <a:t>johned@aibi.ph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http://www.cybermissions.org/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>
                <a:hlinkClick r:id="rId5"/>
              </a:rPr>
              <a:t>f</a:t>
            </a:r>
            <a:r>
              <a:rPr lang="en-US" dirty="0" smtClean="0">
                <a:hlinkClick r:id="rId5"/>
              </a:rPr>
              <a:t>acebook.com/</a:t>
            </a:r>
            <a:r>
              <a:rPr lang="en-US" dirty="0" err="1" smtClean="0">
                <a:hlinkClick r:id="rId5"/>
              </a:rPr>
              <a:t>johnedmiston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smtClean="0"/>
              <a:t>Twitter: @Cybermissions</a:t>
            </a:r>
            <a:endParaRPr lang="en-US" dirty="0" smtClean="0"/>
          </a:p>
        </p:txBody>
      </p:sp>
      <p:pic>
        <p:nvPicPr>
          <p:cNvPr id="47108" name="Picture 4" descr="C:\Users\Cybermissions\AppData\Local\Microsoft\Windows\Temporary Internet Files\Content.IE5\3DQ93BBR\MP90040051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9286" y="533400"/>
            <a:ext cx="2194025" cy="274320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  <a:cs typeface="Aharoni" pitchFamily="2" charset="-79"/>
              </a:rPr>
              <a:t>3G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itchFamily="34" charset="0"/>
              <a:cs typeface="Aharoni" pitchFamily="2" charset="-79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1600200"/>
            <a:ext cx="4424363" cy="4268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What Is Mobile Ministry?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Technically anything less than a five inch screen….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Mobile phones, </a:t>
            </a:r>
            <a:r>
              <a:rPr lang="en-US" sz="2400" dirty="0" err="1" smtClean="0"/>
              <a:t>smartphones</a:t>
            </a:r>
            <a:r>
              <a:rPr lang="en-US" sz="2400" dirty="0" smtClean="0"/>
              <a:t>, iPods,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Some include tablet devices and even e-readers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Basically ministry on a highly portable personal computing device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Many of these devices are now Internet capable and have some reasonable processing power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Storage via SD cards is commonly up to 32GB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Can now handle a wide variety of media and various formats. </a:t>
            </a:r>
            <a:endParaRPr lang="en-US" sz="2400" dirty="0"/>
          </a:p>
        </p:txBody>
      </p:sp>
      <p:pic>
        <p:nvPicPr>
          <p:cNvPr id="17413" name="Picture 5" descr="C:\Users\Cybermissions\AppData\Local\Microsoft\Windows\Temporary Internet Files\Content.IE5\I8JTZJNI\MP9102208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1983536" cy="297180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Advantages For Ministry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8768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Highly persuasive medium (B.J. </a:t>
            </a:r>
            <a:r>
              <a:rPr lang="en-US" sz="2400" dirty="0" err="1" smtClean="0"/>
              <a:t>Fogg</a:t>
            </a:r>
            <a:r>
              <a:rPr lang="en-US" sz="2400" dirty="0" smtClean="0"/>
              <a:t>, Stanford U.)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Personal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Ubiquitous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Allows privacy of viewing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Responsive (can SMS a reply etc)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Combines text, audio, video capabilities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Can store large amounts of data on micro-SDHC cards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Can act as a broadcast medium attached to a small speaker or by using “line out” to another device or even w. projector phones.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Are rapidly improving in their capabilities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They already have the device we just have to supply the relationships and the data!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Some Ministry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Text messaging, email/SMS gateways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Short evangelistic video clips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MP3 files, audio bibles, audio </a:t>
            </a:r>
            <a:r>
              <a:rPr lang="en-US" sz="2600" dirty="0" smtClean="0"/>
              <a:t>resources</a:t>
            </a:r>
            <a:endParaRPr lang="en-US" sz="26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I.M / Chat to mobile , Skype on mobiles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err="1" smtClean="0"/>
              <a:t>Ebooks</a:t>
            </a:r>
            <a:r>
              <a:rPr lang="en-US" sz="2600" dirty="0" smtClean="0"/>
              <a:t>, PDFs, mobile optimized text resources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.</a:t>
            </a:r>
            <a:r>
              <a:rPr lang="en-US" sz="2600" dirty="0" err="1" smtClean="0"/>
              <a:t>mobi</a:t>
            </a:r>
            <a:r>
              <a:rPr lang="en-US" sz="2600" dirty="0" smtClean="0"/>
              <a:t> – mobile optimized websites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Bluetooth / </a:t>
            </a:r>
            <a:r>
              <a:rPr lang="en-US" sz="2600" dirty="0" err="1" smtClean="0"/>
              <a:t>nearcasting</a:t>
            </a:r>
            <a:endParaRPr lang="en-US" sz="26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Streaming radio / podcasts to mobile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Cell tracts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9461" name="Picture 5" descr="C:\Users\Cybermissions\AppData\Local\Microsoft\Windows\Temporary Internet Files\Content.IE5\I8JTZJNI\MC9004418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143000"/>
            <a:ext cx="1758950" cy="15525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Starting In Mobile Ministry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7239000" cy="51054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3"/>
              </a:rPr>
              <a:t>Case Studies / Research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4"/>
              </a:rPr>
              <a:t>www.internetevangelismday.com/mobile-outreach.php </a:t>
            </a:r>
            <a:r>
              <a:rPr lang="en-US" dirty="0" smtClean="0"/>
              <a:t>- the mobile evangelism page on the Internet Evangelism Day website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5"/>
              </a:rPr>
              <a:t>http://mobilev.pbwiki.com/FrontPage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err="1" smtClean="0"/>
              <a:t>MobileEV</a:t>
            </a:r>
            <a:r>
              <a:rPr lang="en-US" dirty="0" smtClean="0"/>
              <a:t>  - a mobile evangelism wiki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6"/>
              </a:rPr>
              <a:t>http://mobileministrymagazine.com/</a:t>
            </a:r>
            <a:r>
              <a:rPr lang="en-US" dirty="0" smtClean="0"/>
              <a:t>  </a:t>
            </a:r>
            <a:br>
              <a:rPr lang="en-US" dirty="0" smtClean="0"/>
            </a:br>
            <a:r>
              <a:rPr lang="en-US" dirty="0" smtClean="0"/>
              <a:t>Mobile Ministry Magazine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Mobile Advance (</a:t>
            </a:r>
            <a:r>
              <a:rPr lang="en-US" dirty="0" smtClean="0">
                <a:hlinkClick r:id="rId7"/>
              </a:rPr>
              <a:t>www.mobileadvance.org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Mobile Ministry Search Engine </a:t>
            </a:r>
            <a:r>
              <a:rPr lang="en-US" dirty="0" smtClean="0">
                <a:hlinkClick r:id="rId8"/>
              </a:rPr>
              <a:t>www.phronema.org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1509" name="Picture 5" descr="C:\Users\Cybermissions\AppData\Local\Microsoft\Windows\Temporary Internet Files\Content.IE5\2CPJ1T0V\MP900341327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2971800"/>
            <a:ext cx="1793748" cy="2514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Mobile Ministry Course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www.cybermissions.org/mobilemin/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Next course in June 26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enroll after June 11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r>
              <a:rPr lang="en-US" sz="2400" dirty="0" smtClean="0"/>
              <a:t>4 weeks, $20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Overview of Mobile Ministry</a:t>
            </a:r>
            <a:br>
              <a:rPr lang="en-US" sz="2400" dirty="0" smtClean="0"/>
            </a:br>
            <a:r>
              <a:rPr lang="en-US" sz="2400" dirty="0" smtClean="0"/>
              <a:t>Evangelism &amp; Discipleship </a:t>
            </a:r>
            <a:br>
              <a:rPr lang="en-US" sz="2400" dirty="0" smtClean="0"/>
            </a:br>
            <a:r>
              <a:rPr lang="en-US" sz="2400" dirty="0" smtClean="0"/>
              <a:t>Training &amp; Discipleship Low Bandwidth (text, audio etc)</a:t>
            </a:r>
            <a:br>
              <a:rPr lang="en-US" sz="2400" dirty="0" smtClean="0"/>
            </a:br>
            <a:r>
              <a:rPr lang="en-US" sz="2400" dirty="0" smtClean="0"/>
              <a:t>Training &amp; Discipleship High Bandwidth (video, apps)</a:t>
            </a:r>
            <a:endParaRPr lang="en-US" sz="2400" dirty="0"/>
          </a:p>
        </p:txBody>
      </p:sp>
      <p:pic>
        <p:nvPicPr>
          <p:cNvPr id="95234" name="Picture 2" descr="C:\Users\Cybermissions\AppData\Local\Microsoft\Windows\Temporary Internet Files\Content.IE5\I8JTZJNI\MP90040722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371600"/>
            <a:ext cx="1982167" cy="29718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</TotalTime>
  <Words>1614</Words>
  <Application>Microsoft Office PowerPoint</Application>
  <PresentationFormat>On-screen Show (4:3)</PresentationFormat>
  <Paragraphs>287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Georgia</vt:lpstr>
      <vt:lpstr>Arial</vt:lpstr>
      <vt:lpstr>Wingdings 2</vt:lpstr>
      <vt:lpstr>Wingdings</vt:lpstr>
      <vt:lpstr>Calibri</vt:lpstr>
      <vt:lpstr>Office Theme</vt:lpstr>
      <vt:lpstr>Mobile Ministry Technology</vt:lpstr>
      <vt:lpstr>The Statistics http://mobithinking.com/mobile-marketing-tools/latest-mobile-stats</vt:lpstr>
      <vt:lpstr>Who Is Going Mobile?</vt:lpstr>
      <vt:lpstr>3G</vt:lpstr>
      <vt:lpstr>What Is Mobile Ministry?</vt:lpstr>
      <vt:lpstr>Advantages For Ministry</vt:lpstr>
      <vt:lpstr>Some Ministry Vectors</vt:lpstr>
      <vt:lpstr>Starting In Mobile Ministry</vt:lpstr>
      <vt:lpstr>Mobile Ministry Course</vt:lpstr>
      <vt:lpstr>SMS</vt:lpstr>
      <vt:lpstr>Using Mobiles For Resource Creation</vt:lpstr>
      <vt:lpstr>Oral Learners</vt:lpstr>
      <vt:lpstr>Mobile Education</vt:lpstr>
      <vt:lpstr>Cell Church / Home Church</vt:lpstr>
      <vt:lpstr>Mobile Video</vt:lpstr>
      <vt:lpstr>Audio For Mobile</vt:lpstr>
      <vt:lpstr>Nearcasting</vt:lpstr>
      <vt:lpstr>Converting for Mobile (free tools)</vt:lpstr>
      <vt:lpstr>Apps</vt:lpstr>
      <vt:lpstr>More Apps Stuff</vt:lpstr>
      <vt:lpstr>The Last Mile…</vt:lpstr>
      <vt:lpstr>The Mobile  Bible College</vt:lpstr>
      <vt:lpstr>In Luzon</vt:lpstr>
      <vt:lpstr>Other Models</vt:lpstr>
      <vt:lpstr>Using SMS To…..</vt:lpstr>
      <vt:lpstr>Mobile Evangelism Kiosks</vt:lpstr>
      <vt:lpstr>Orality</vt:lpstr>
      <vt:lpstr>Creating Contextualized Content</vt:lpstr>
      <vt:lpstr>Best Practices Mobile Media</vt:lpstr>
      <vt:lpstr>Course Design 1 – B4 U Start</vt:lpstr>
      <vt:lpstr>Course Design 2 - Delivery</vt:lpstr>
      <vt:lpstr>Course Design 3 –  Choosing Media</vt:lpstr>
      <vt:lpstr>Course Design 4 –  Training Intervals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Ministry</dc:title>
  <dc:creator>John Edmiston</dc:creator>
  <cp:lastModifiedBy>Cybermissions</cp:lastModifiedBy>
  <cp:revision>99</cp:revision>
  <dcterms:created xsi:type="dcterms:W3CDTF">2011-02-04T04:20:15Z</dcterms:created>
  <dcterms:modified xsi:type="dcterms:W3CDTF">2012-06-06T13:21:31Z</dcterms:modified>
</cp:coreProperties>
</file>