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4"/>
  </p:notesMasterIdLst>
  <p:sldIdLst>
    <p:sldId id="256" r:id="rId2"/>
    <p:sldId id="257" r:id="rId3"/>
    <p:sldId id="258" r:id="rId4"/>
    <p:sldId id="267" r:id="rId5"/>
    <p:sldId id="259" r:id="rId6"/>
    <p:sldId id="264" r:id="rId7"/>
    <p:sldId id="265" r:id="rId8"/>
    <p:sldId id="266" r:id="rId9"/>
    <p:sldId id="261" r:id="rId10"/>
    <p:sldId id="262" r:id="rId11"/>
    <p:sldId id="263" r:id="rId12"/>
    <p:sldId id="26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242776-614A-4531-A299-728DAF11B8EA}" type="datetimeFigureOut">
              <a:rPr lang="en-US" smtClean="0"/>
              <a:pPr/>
              <a:t>1/25/2013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FAA9AF-4B69-4DBE-8697-7C674CD4FB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AA9AF-4B69-4DBE-8697-7C674CD4FBE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Firelight title.png"/>
          <p:cNvPicPr>
            <a:picLocks noChangeAspect="1"/>
          </p:cNvPicPr>
          <p:nvPr/>
        </p:nvPicPr>
        <p:blipFill>
          <a:blip r:embed="rId2" cstate="print"/>
          <a:srcRect l="43431" t="21353" b="20413"/>
          <a:stretch>
            <a:fillRect/>
          </a:stretch>
        </p:blipFill>
        <p:spPr>
          <a:xfrm>
            <a:off x="0" y="0"/>
            <a:ext cx="3672304" cy="6858000"/>
          </a:xfrm>
          <a:prstGeom prst="rect">
            <a:avLst/>
          </a:prstGeom>
        </p:spPr>
      </p:pic>
      <p:sp>
        <p:nvSpPr>
          <p:cNvPr id="2" name="Title 1"/>
          <p:cNvSpPr>
            <a:spLocks noGrp="1"/>
          </p:cNvSpPr>
          <p:nvPr>
            <p:ph type="ctrTitle"/>
          </p:nvPr>
        </p:nvSpPr>
        <p:spPr>
          <a:xfrm>
            <a:off x="1752600" y="1219200"/>
            <a:ext cx="6400800" cy="1600200"/>
          </a:xfrm>
        </p:spPr>
        <p:txBody>
          <a:bodyPr anchor="b" anchorCtr="0"/>
          <a:lstStyle>
            <a:lvl1pPr algn="l">
              <a:defRPr>
                <a:gradFill flip="none" rotWithShape="1">
                  <a:gsLst>
                    <a:gs pos="0">
                      <a:schemeClr val="tx1">
                        <a:alpha val="70000"/>
                      </a:schemeClr>
                    </a:gs>
                    <a:gs pos="50000">
                      <a:schemeClr val="tx1">
                        <a:alpha val="80000"/>
                      </a:schemeClr>
                    </a:gs>
                    <a:gs pos="100000">
                      <a:schemeClr val="tx1">
                        <a:alpha val="90000"/>
                      </a:schemeClr>
                    </a:gs>
                  </a:gsLst>
                  <a:lin ang="0" scaled="0"/>
                  <a:tileRect/>
                </a:gradFill>
              </a:defRPr>
            </a:lvl1pPr>
          </a:lstStyle>
          <a:p>
            <a:r>
              <a:rPr lang="en-US" smtClean="0"/>
              <a:t>Click to edit Master title style</a:t>
            </a:r>
            <a:endParaRPr/>
          </a:p>
        </p:txBody>
      </p:sp>
      <p:sp>
        <p:nvSpPr>
          <p:cNvPr id="3" name="Subtitle 2"/>
          <p:cNvSpPr>
            <a:spLocks noGrp="1"/>
          </p:cNvSpPr>
          <p:nvPr>
            <p:ph type="subTitle" idx="1"/>
          </p:nvPr>
        </p:nvSpPr>
        <p:spPr>
          <a:xfrm>
            <a:off x="2438400" y="2971800"/>
            <a:ext cx="5715000" cy="1295400"/>
          </a:xfrm>
        </p:spPr>
        <p:txBody>
          <a:bodyPr>
            <a:normAutofit/>
          </a:bodyPr>
          <a:lstStyle>
            <a:lvl1pPr marL="0" indent="0" algn="l">
              <a:buNone/>
              <a:defRPr sz="1800">
                <a:gradFill flip="none" rotWithShape="1">
                  <a:gsLst>
                    <a:gs pos="0">
                      <a:schemeClr val="tx1">
                        <a:alpha val="70000"/>
                      </a:schemeClr>
                    </a:gs>
                    <a:gs pos="50000">
                      <a:schemeClr val="tx1">
                        <a:alpha val="80000"/>
                      </a:schemeClr>
                    </a:gs>
                    <a:gs pos="100000">
                      <a:schemeClr val="tx1">
                        <a:alpha val="90000"/>
                      </a:schemeClr>
                    </a:gs>
                  </a:gsLst>
                  <a:lin ang="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228600" y="5943600"/>
            <a:ext cx="2133600" cy="228600"/>
          </a:xfrm>
        </p:spPr>
        <p:txBody>
          <a:bodyPr/>
          <a:lstStyle>
            <a:lvl1pPr algn="l">
              <a:defRPr/>
            </a:lvl1pPr>
          </a:lstStyle>
          <a:p>
            <a:fld id="{B57FB245-37DE-4619-B88F-EED793E6DBC9}" type="datetimeFigureOut">
              <a:rPr lang="en-US" smtClean="0"/>
              <a:pPr/>
              <a:t>1/25/2013</a:t>
            </a:fld>
            <a:endParaRPr lang="en-US"/>
          </a:p>
        </p:txBody>
      </p:sp>
      <p:sp>
        <p:nvSpPr>
          <p:cNvPr id="5" name="Footer Placeholder 4"/>
          <p:cNvSpPr>
            <a:spLocks noGrp="1"/>
          </p:cNvSpPr>
          <p:nvPr>
            <p:ph type="ftr" sz="quarter" idx="11"/>
          </p:nvPr>
        </p:nvSpPr>
        <p:spPr>
          <a:xfrm>
            <a:off x="228600" y="5715000"/>
            <a:ext cx="2667000" cy="228600"/>
          </a:xfrm>
        </p:spPr>
        <p:txBody>
          <a:bodyPr/>
          <a:lstStyle/>
          <a:p>
            <a:endParaRPr lang="en-US"/>
          </a:p>
        </p:txBody>
      </p:sp>
      <p:sp>
        <p:nvSpPr>
          <p:cNvPr id="6" name="Slide Number Placeholder 5"/>
          <p:cNvSpPr>
            <a:spLocks noGrp="1"/>
          </p:cNvSpPr>
          <p:nvPr>
            <p:ph type="sldNum" sz="quarter" idx="12"/>
          </p:nvPr>
        </p:nvSpPr>
        <p:spPr>
          <a:xfrm>
            <a:off x="228600" y="6248400"/>
            <a:ext cx="533400" cy="228600"/>
          </a:xfrm>
        </p:spPr>
        <p:txBody>
          <a:bodyPr/>
          <a:lstStyle>
            <a:lvl1pPr algn="l">
              <a:defRPr/>
            </a:lvl1pPr>
          </a:lstStyle>
          <a:p>
            <a:fld id="{15CC9AA2-55E6-4244-8F68-2A96ECE6C48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477962"/>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1734209" y="2057400"/>
            <a:ext cx="5678424" cy="388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57FB245-37DE-4619-B88F-EED793E6DBC9}"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533400"/>
            <a:ext cx="1752600" cy="4343399"/>
          </a:xfrm>
        </p:spPr>
        <p:txBody>
          <a:bodyPr vert="eaVert"/>
          <a:lstStyle>
            <a:lvl1pPr algn="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1447800" y="533401"/>
            <a:ext cx="5029200" cy="5422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57FB245-37DE-4619-B88F-EED793E6DBC9}"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57FB245-37DE-4619-B88F-EED793E6DBC9}"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Firelight section.png"/>
          <p:cNvPicPr>
            <a:picLocks noChangeAspect="1"/>
          </p:cNvPicPr>
          <p:nvPr/>
        </p:nvPicPr>
        <p:blipFill>
          <a:blip r:embed="rId2" cstate="print"/>
          <a:srcRect l="7678" r="8563" b="31688"/>
          <a:stretch>
            <a:fillRect/>
          </a:stretch>
        </p:blipFill>
        <p:spPr>
          <a:xfrm>
            <a:off x="0" y="3048000"/>
            <a:ext cx="9144000" cy="3810000"/>
          </a:xfrm>
          <a:prstGeom prst="rect">
            <a:avLst/>
          </a:prstGeom>
        </p:spPr>
      </p:pic>
      <p:sp>
        <p:nvSpPr>
          <p:cNvPr id="2" name="Title 1"/>
          <p:cNvSpPr>
            <a:spLocks noGrp="1"/>
          </p:cNvSpPr>
          <p:nvPr>
            <p:ph type="title"/>
          </p:nvPr>
        </p:nvSpPr>
        <p:spPr>
          <a:xfrm>
            <a:off x="876300" y="2057400"/>
            <a:ext cx="7391400" cy="1590675"/>
          </a:xfrm>
        </p:spPr>
        <p:txBody>
          <a:bodyPr anchor="b" anchorCtr="0">
            <a:normAutofit/>
          </a:bodyPr>
          <a:lstStyle>
            <a:lvl1pPr algn="ctr">
              <a:defRPr sz="4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1877546" y="3810000"/>
            <a:ext cx="5388909" cy="1423987"/>
          </a:xfrm>
        </p:spPr>
        <p:txBody>
          <a:bodyPr vert="horz" lIns="91440" tIns="45720" rIns="91440" bIns="45720" rtlCol="0">
            <a:normAutofit/>
          </a:bodyPr>
          <a:lstStyle>
            <a:lvl1pPr marL="0" indent="0" algn="ctr" defTabSz="914400" rtl="0" eaLnBrk="1" latinLnBrk="0" hangingPunct="1">
              <a:spcBef>
                <a:spcPts val="1500"/>
              </a:spcBef>
              <a:buFontTx/>
              <a:buNone/>
              <a:defRPr sz="1800" kern="120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FB245-37DE-4619-B88F-EED793E6DBC9}"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477962"/>
          </a:xfrm>
        </p:spPr>
        <p:txBody>
          <a:bodyPr/>
          <a:lstStyle/>
          <a:p>
            <a:r>
              <a:rPr lang="en-US" smtClean="0"/>
              <a:t>Click to edit Master title style</a:t>
            </a:r>
            <a:endParaRPr/>
          </a:p>
        </p:txBody>
      </p:sp>
      <p:sp>
        <p:nvSpPr>
          <p:cNvPr id="3" name="Content Placeholder 2"/>
          <p:cNvSpPr>
            <a:spLocks noGrp="1"/>
          </p:cNvSpPr>
          <p:nvPr>
            <p:ph sz="half" idx="1"/>
          </p:nvPr>
        </p:nvSpPr>
        <p:spPr>
          <a:xfrm>
            <a:off x="1371600" y="2057401"/>
            <a:ext cx="2743200" cy="3898900"/>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029200" y="2057401"/>
            <a:ext cx="2743200" cy="3898900"/>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B57FB245-37DE-4619-B88F-EED793E6DBC9}" type="datetimeFigureOut">
              <a:rPr lang="en-US" smtClean="0"/>
              <a:pPr/>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4779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371600" y="1967753"/>
            <a:ext cx="2743200" cy="639762"/>
          </a:xfrm>
        </p:spPr>
        <p:txBody>
          <a:bodyPr anchor="ctr" anchorCtr="0">
            <a:no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819400"/>
            <a:ext cx="2743200" cy="31369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029200" y="1967753"/>
            <a:ext cx="2743200" cy="639762"/>
          </a:xfrm>
        </p:spPr>
        <p:txBody>
          <a:bodyPr anchor="ctr" anchorCtr="0">
            <a:no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2819400"/>
            <a:ext cx="2743200" cy="31369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B57FB245-37DE-4619-B88F-EED793E6DBC9}" type="datetimeFigureOut">
              <a:rPr lang="en-US" smtClean="0"/>
              <a:pPr/>
              <a:t>1/25/2013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57FB245-37DE-4619-B88F-EED793E6DBC9}" type="datetimeFigureOut">
              <a:rPr lang="en-US" smtClean="0"/>
              <a:pPr/>
              <a:t>1/25/2013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FB245-37DE-4619-B88F-EED793E6DBC9}" type="datetimeFigureOut">
              <a:rPr lang="en-US" smtClean="0"/>
              <a:pPr/>
              <a:t>1/25/2013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descr="Content caption.png"/>
          <p:cNvPicPr>
            <a:picLocks noChangeAspect="1"/>
          </p:cNvPicPr>
          <p:nvPr/>
        </p:nvPicPr>
        <p:blipFill>
          <a:blip r:embed="rId2" cstate="print"/>
          <a:srcRect l="11342" t="23079" r="13047"/>
          <a:stretch>
            <a:fillRect/>
          </a:stretch>
        </p:blipFill>
        <p:spPr>
          <a:xfrm>
            <a:off x="0" y="0"/>
            <a:ext cx="9144000" cy="6095345"/>
          </a:xfrm>
          <a:prstGeom prst="rect">
            <a:avLst/>
          </a:prstGeom>
        </p:spPr>
      </p:pic>
      <p:sp>
        <p:nvSpPr>
          <p:cNvPr id="2" name="Title 1"/>
          <p:cNvSpPr>
            <a:spLocks noGrp="1"/>
          </p:cNvSpPr>
          <p:nvPr>
            <p:ph type="title"/>
          </p:nvPr>
        </p:nvSpPr>
        <p:spPr>
          <a:xfrm>
            <a:off x="835025" y="438150"/>
            <a:ext cx="2743200" cy="1618488"/>
          </a:xfrm>
        </p:spPr>
        <p:txBody>
          <a:bodyPr anchor="ctr" anchorCtr="0">
            <a:norm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3886200" y="438150"/>
            <a:ext cx="4419600" cy="5118100"/>
          </a:xfrm>
        </p:spPr>
        <p:txBody>
          <a:bodyPr>
            <a:normAutofit/>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33439" y="2514600"/>
            <a:ext cx="1985962" cy="2362200"/>
          </a:xfrm>
        </p:spPr>
        <p:txBody>
          <a:bodyPr anchor="t" anchorCtr="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FB245-37DE-4619-B88F-EED793E6DBC9}" type="datetimeFigureOut">
              <a:rPr lang="en-US" smtClean="0"/>
              <a:pPr/>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descr="Content caption.png"/>
          <p:cNvPicPr>
            <a:picLocks noChangeAspect="1"/>
          </p:cNvPicPr>
          <p:nvPr/>
        </p:nvPicPr>
        <p:blipFill>
          <a:blip r:embed="rId2" cstate="print"/>
          <a:srcRect l="11342" t="23079" r="13047"/>
          <a:stretch>
            <a:fillRect/>
          </a:stretch>
        </p:blipFill>
        <p:spPr>
          <a:xfrm>
            <a:off x="0" y="0"/>
            <a:ext cx="9144000" cy="6095345"/>
          </a:xfrm>
          <a:prstGeom prst="rect">
            <a:avLst/>
          </a:prstGeom>
        </p:spPr>
      </p:pic>
      <p:sp>
        <p:nvSpPr>
          <p:cNvPr id="2" name="Title 1"/>
          <p:cNvSpPr>
            <a:spLocks noGrp="1"/>
          </p:cNvSpPr>
          <p:nvPr>
            <p:ph type="title"/>
          </p:nvPr>
        </p:nvSpPr>
        <p:spPr>
          <a:xfrm>
            <a:off x="835025" y="438150"/>
            <a:ext cx="2743200" cy="1619250"/>
          </a:xfrm>
        </p:spPr>
        <p:txBody>
          <a:bodyPr vert="horz" lIns="91440" tIns="45720" rIns="91440" bIns="45720" rtlCol="0" anchor="ctr" anchorCtr="0">
            <a:normAutofit/>
          </a:bodyPr>
          <a:lstStyle>
            <a:lvl1pPr algn="l" defTabSz="914400" rtl="0" eaLnBrk="1" latinLnBrk="0" hangingPunct="1">
              <a:spcBef>
                <a:spcPct val="0"/>
              </a:spcBef>
              <a:buNone/>
              <a:defRPr sz="3600" b="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575050" y="685800"/>
            <a:ext cx="5264150" cy="4648200"/>
          </a:xfrm>
          <a:prstGeom prst="ellipse">
            <a:avLst/>
          </a:prstGeom>
          <a:ln w="127000">
            <a:solidFill>
              <a:schemeClr val="tx1">
                <a:alpha val="10000"/>
              </a:schemeClr>
            </a:solidFill>
          </a:ln>
          <a:effectLst>
            <a:innerShdw blurRad="190500">
              <a:prstClr val="black">
                <a:alpha val="75000"/>
              </a:prstClr>
            </a:inn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32104" y="2514600"/>
            <a:ext cx="1984248" cy="2359152"/>
          </a:xfrm>
        </p:spPr>
        <p:txBody>
          <a:bodyPr vert="horz" lIns="91440" tIns="45720" rIns="91440" bIns="45720" rtlCol="0" anchor="t" anchorCtr="0">
            <a:normAutofit/>
          </a:bodyPr>
          <a:lstStyle>
            <a:lvl1pPr marL="0" indent="0">
              <a:buNone/>
              <a:defRPr sz="14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15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B57FB245-37DE-4619-B88F-EED793E6DBC9}" type="datetimeFigureOut">
              <a:rPr lang="en-US" smtClean="0"/>
              <a:pPr/>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C9AA2-55E6-4244-8F68-2A96ECE6C48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2" name="Picture 11" descr="Firelight content.png"/>
          <p:cNvPicPr>
            <a:picLocks noChangeAspect="1"/>
          </p:cNvPicPr>
          <p:nvPr/>
        </p:nvPicPr>
        <p:blipFill>
          <a:blip r:embed="rId13" cstate="print"/>
          <a:srcRect l="10260" t="11518" r="6261" b="8745"/>
          <a:stretch>
            <a:fillRect/>
          </a:stretch>
        </p:blipFill>
        <p:spPr>
          <a:xfrm>
            <a:off x="0" y="0"/>
            <a:ext cx="9144000" cy="6858000"/>
          </a:xfrm>
          <a:prstGeom prst="rect">
            <a:avLst/>
          </a:prstGeom>
        </p:spPr>
      </p:pic>
      <p:sp>
        <p:nvSpPr>
          <p:cNvPr id="2" name="Title Placeholder 1"/>
          <p:cNvSpPr>
            <a:spLocks noGrp="1"/>
          </p:cNvSpPr>
          <p:nvPr>
            <p:ph type="title"/>
          </p:nvPr>
        </p:nvSpPr>
        <p:spPr>
          <a:xfrm>
            <a:off x="1731368" y="274638"/>
            <a:ext cx="5681265" cy="1477962"/>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2057400" y="2057400"/>
            <a:ext cx="50292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858000" y="6477000"/>
            <a:ext cx="2133600" cy="228600"/>
          </a:xfrm>
          <a:prstGeom prst="rect">
            <a:avLst/>
          </a:prstGeom>
        </p:spPr>
        <p:txBody>
          <a:bodyPr vert="horz" lIns="91440" tIns="45720" rIns="91440" bIns="45720" rtlCol="0" anchor="b" anchorCtr="0">
            <a:normAutofit/>
          </a:bodyPr>
          <a:lstStyle>
            <a:lvl1pPr algn="r" defTabSz="914400" rtl="0" eaLnBrk="1" latinLnBrk="0" hangingPunct="1">
              <a:spcBef>
                <a:spcPct val="0"/>
              </a:spcBef>
              <a:buNone/>
              <a:defRPr sz="10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fld id="{B57FB245-37DE-4619-B88F-EED793E6DBC9}" type="datetimeFigureOut">
              <a:rPr lang="en-US" smtClean="0"/>
              <a:pPr/>
              <a:t>1/25/2013</a:t>
            </a:fld>
            <a:endParaRPr lang="en-US"/>
          </a:p>
        </p:txBody>
      </p:sp>
      <p:sp>
        <p:nvSpPr>
          <p:cNvPr id="5" name="Footer Placeholder 4"/>
          <p:cNvSpPr>
            <a:spLocks noGrp="1"/>
          </p:cNvSpPr>
          <p:nvPr>
            <p:ph type="ftr" sz="quarter" idx="3"/>
          </p:nvPr>
        </p:nvSpPr>
        <p:spPr>
          <a:xfrm>
            <a:off x="228600" y="6477000"/>
            <a:ext cx="2895600" cy="2286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10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endParaRPr lang="en-US"/>
          </a:p>
        </p:txBody>
      </p:sp>
      <p:sp>
        <p:nvSpPr>
          <p:cNvPr id="6" name="Slide Number Placeholder 5"/>
          <p:cNvSpPr>
            <a:spLocks noGrp="1"/>
          </p:cNvSpPr>
          <p:nvPr>
            <p:ph type="sldNum" sz="quarter" idx="4"/>
          </p:nvPr>
        </p:nvSpPr>
        <p:spPr>
          <a:xfrm>
            <a:off x="8458200" y="6248400"/>
            <a:ext cx="533400" cy="228600"/>
          </a:xfrm>
          <a:prstGeom prst="rect">
            <a:avLst/>
          </a:prstGeom>
        </p:spPr>
        <p:txBody>
          <a:bodyPr vert="horz" lIns="91440" tIns="45720" rIns="91440" bIns="45720" rtlCol="0" anchor="b" anchorCtr="0">
            <a:normAutofit/>
          </a:bodyPr>
          <a:lstStyle>
            <a:lvl1pPr algn="r" defTabSz="914400" rtl="0" eaLnBrk="1" latinLnBrk="0" hangingPunct="1">
              <a:spcBef>
                <a:spcPct val="0"/>
              </a:spcBef>
              <a:buNone/>
              <a:defRPr sz="11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fld id="{15CC9AA2-55E6-4244-8F68-2A96ECE6C48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j-lt"/>
          <a:ea typeface="+mj-ea"/>
          <a:cs typeface="+mj-cs"/>
        </a:defRPr>
      </a:lvl1pPr>
    </p:titleStyle>
    <p:bodyStyle>
      <a:lvl1pPr marL="342900" indent="-342900" algn="l" defTabSz="914400" rtl="0" eaLnBrk="1" latinLnBrk="0" hangingPunct="1">
        <a:spcBef>
          <a:spcPts val="1500"/>
        </a:spcBef>
        <a:buFontTx/>
        <a:buBlip>
          <a:blip r:embed="rId14"/>
        </a:buBlip>
        <a:defRPr sz="20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1pPr>
      <a:lvl2pPr marL="742950" indent="-285750" algn="l" defTabSz="914400" rtl="0"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2pPr>
      <a:lvl3pPr marL="1143000" indent="-228600" algn="l" defTabSz="914400" rtl="0" eaLnBrk="1" latinLnBrk="0" hangingPunct="1">
        <a:spcBef>
          <a:spcPts val="1500"/>
        </a:spcBef>
        <a:buFontTx/>
        <a:buBlip>
          <a:blip r:embed="rId14"/>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3pPr>
      <a:lvl4pPr marL="1600200" indent="-228600" algn="l" defTabSz="914400" rtl="0"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4pPr>
      <a:lvl5pPr marL="2057400" indent="-228600" algn="l" defTabSz="914400" rtl="0" eaLnBrk="1" latinLnBrk="0" hangingPunct="1">
        <a:spcBef>
          <a:spcPts val="1500"/>
        </a:spcBef>
        <a:buFontTx/>
        <a:buBlip>
          <a:blip r:embed="rId14"/>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5pPr>
      <a:lvl6pPr marL="2514600" indent="-228600" algn="l" defTabSz="914400" rtl="0" eaLnBrk="1" latinLnBrk="0" hangingPunct="1">
        <a:spcBef>
          <a:spcPts val="1500"/>
        </a:spcBef>
        <a:buFontTx/>
        <a:buBlip>
          <a:blip r:embed="rId14"/>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6pPr>
      <a:lvl7pPr marL="2971800" indent="-228600" algn="l" defTabSz="914400" rtl="0" eaLnBrk="1" latinLnBrk="0" hangingPunct="1">
        <a:spcBef>
          <a:spcPts val="1500"/>
        </a:spcBef>
        <a:buFontTx/>
        <a:buBlip>
          <a:blip r:embed="rId14"/>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7pPr>
      <a:lvl8pPr marL="3429000" indent="-228600" algn="l" defTabSz="914400" rtl="0" eaLnBrk="1" latinLnBrk="0" hangingPunct="1">
        <a:spcBef>
          <a:spcPts val="1500"/>
        </a:spcBef>
        <a:buFontTx/>
        <a:buBlip>
          <a:blip r:embed="rId14"/>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8pPr>
      <a:lvl9pPr marL="3886200" indent="-228600" algn="l" defTabSz="914400" rtl="0" eaLnBrk="1" latinLnBrk="0" hangingPunct="1">
        <a:spcBef>
          <a:spcPts val="1500"/>
        </a:spcBef>
        <a:buFontTx/>
        <a:buBlip>
          <a:blip r:embed="rId14"/>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2"/>
                </a:solidFill>
                <a:effectLst>
                  <a:outerShdw blurRad="38100" dist="38100" dir="2700000" algn="tl">
                    <a:srgbClr val="000000">
                      <a:alpha val="43137"/>
                    </a:srgbClr>
                  </a:outerShdw>
                </a:effectLst>
              </a:rPr>
              <a:t>What Is Theology?</a:t>
            </a:r>
            <a:endParaRPr lang="en-US" b="1" dirty="0">
              <a:solidFill>
                <a:schemeClr val="accent2"/>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smtClean="0"/>
              <a:t>And Why Does It Matter?</a:t>
            </a:r>
            <a:endParaRPr lang="en-US" dirty="0"/>
          </a:p>
        </p:txBody>
      </p:sp>
      <p:pic>
        <p:nvPicPr>
          <p:cNvPr id="5" name="~PP522.WAV">
            <a:hlinkClick r:id="" action="ppaction://media"/>
          </p:cNvPr>
          <p:cNvPicPr>
            <a:picLocks noRot="1" noChangeAspect="1"/>
          </p:cNvPicPr>
          <p:nvPr>
            <a:wavAudioFile r:embed="rId1" name="~PP522.WAV"/>
          </p:nvPr>
        </p:nvPicPr>
        <p:blipFill>
          <a:blip r:embed="rId4" cstate="print"/>
          <a:stretch>
            <a:fillRect/>
          </a:stretch>
        </p:blipFill>
        <p:spPr>
          <a:xfrm>
            <a:off x="8716963" y="6430963"/>
            <a:ext cx="304800" cy="304800"/>
          </a:xfrm>
          <a:prstGeom prst="rect">
            <a:avLst/>
          </a:prstGeom>
        </p:spPr>
      </p:pic>
    </p:spTree>
  </p:cSld>
  <p:clrMapOvr>
    <a:masterClrMapping/>
  </p:clrMapOvr>
  <p:transition advTm="32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Practical Theology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0" y="2057400"/>
            <a:ext cx="7467600" cy="3886200"/>
          </a:xfrm>
        </p:spPr>
        <p:txBody>
          <a:bodyPr>
            <a:normAutofit/>
          </a:bodyPr>
          <a:lstStyle/>
          <a:p>
            <a:r>
              <a:rPr lang="en-US" dirty="0" smtClean="0"/>
              <a:t>Practical theology is the practical application of theology to everyday life. </a:t>
            </a:r>
          </a:p>
          <a:p>
            <a:r>
              <a:rPr lang="en-US" dirty="0" smtClean="0"/>
              <a:t>Richard </a:t>
            </a:r>
            <a:r>
              <a:rPr lang="en-US" dirty="0" err="1" smtClean="0"/>
              <a:t>Osmer</a:t>
            </a:r>
            <a:r>
              <a:rPr lang="en-US" dirty="0" smtClean="0"/>
              <a:t> explains that the four key questions and tasks in practical theology are:</a:t>
            </a:r>
          </a:p>
          <a:p>
            <a:r>
              <a:rPr lang="en-US" dirty="0" smtClean="0"/>
              <a:t>What is going on? (descriptive-empirical task)</a:t>
            </a:r>
          </a:p>
          <a:p>
            <a:r>
              <a:rPr lang="en-US" dirty="0" smtClean="0"/>
              <a:t>Why is this going on? (interpretative task)</a:t>
            </a:r>
          </a:p>
          <a:p>
            <a:r>
              <a:rPr lang="en-US" dirty="0" smtClean="0"/>
              <a:t>What ought to be going on? (normative task)</a:t>
            </a:r>
          </a:p>
          <a:p>
            <a:r>
              <a:rPr lang="en-US" dirty="0" smtClean="0"/>
              <a:t>How might we respond? (pragmatic task)[1]</a:t>
            </a:r>
          </a:p>
        </p:txBody>
      </p:sp>
      <p:pic>
        <p:nvPicPr>
          <p:cNvPr id="4" name="~PP1190.WAV">
            <a:hlinkClick r:id="" action="ppaction://media"/>
          </p:cNvPr>
          <p:cNvPicPr>
            <a:picLocks noRot="1" noChangeAspect="1"/>
          </p:cNvPicPr>
          <p:nvPr>
            <a:wavAudioFile r:embed="rId1" name="~PP1190.WAV"/>
          </p:nvPr>
        </p:nvPicPr>
        <p:blipFill>
          <a:blip r:embed="rId4" cstate="print"/>
          <a:stretch>
            <a:fillRect/>
          </a:stretch>
        </p:blipFill>
        <p:spPr>
          <a:xfrm>
            <a:off x="8716963" y="6430963"/>
            <a:ext cx="304800" cy="304800"/>
          </a:xfrm>
          <a:prstGeom prst="rect">
            <a:avLst/>
          </a:prstGeom>
        </p:spPr>
      </p:pic>
    </p:spTree>
  </p:cSld>
  <p:clrMapOvr>
    <a:masterClrMapping/>
  </p:clrMapOvr>
  <p:transition advTm="1825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803033" cy="944562"/>
          </a:xfrm>
        </p:spPr>
        <p:txBody>
          <a:bodyPr/>
          <a:lstStyle/>
          <a:p>
            <a:r>
              <a:rPr lang="en-US" b="1" dirty="0" smtClean="0">
                <a:effectLst>
                  <a:outerShdw blurRad="38100" dist="38100" dir="2700000" algn="tl">
                    <a:srgbClr val="000000">
                      <a:alpha val="43137"/>
                    </a:srgbClr>
                  </a:outerShdw>
                </a:effectLst>
              </a:rPr>
              <a:t>Practical Theology cont’d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66800" y="1600200"/>
            <a:ext cx="6781800" cy="3886200"/>
          </a:xfrm>
        </p:spPr>
        <p:txBody>
          <a:bodyPr>
            <a:normAutofit fontScale="92500" lnSpcReduction="20000"/>
          </a:bodyPr>
          <a:lstStyle/>
          <a:p>
            <a:r>
              <a:rPr lang="en-US" dirty="0" smtClean="0"/>
              <a:t>Practical theology consists of several related sub-fields: </a:t>
            </a:r>
          </a:p>
          <a:p>
            <a:r>
              <a:rPr lang="en-US" dirty="0" smtClean="0"/>
              <a:t>Applied theology (such as missions, evangelism, pastoral psychology or the psychology of religion)</a:t>
            </a:r>
          </a:p>
          <a:p>
            <a:r>
              <a:rPr lang="en-US" dirty="0" smtClean="0"/>
              <a:t>Church growth, administration, homiletics, spiritual formation, pastoral theology, </a:t>
            </a:r>
          </a:p>
          <a:p>
            <a:r>
              <a:rPr lang="en-US" dirty="0" smtClean="0"/>
              <a:t>Spiritual direction, spiritual theology (or ascetical theology)</a:t>
            </a:r>
          </a:p>
          <a:p>
            <a:r>
              <a:rPr lang="en-US" dirty="0" smtClean="0"/>
              <a:t>Political theology, theology of justice and peace and similar areas.</a:t>
            </a:r>
          </a:p>
          <a:p>
            <a:r>
              <a:rPr lang="en-US" dirty="0" smtClean="0"/>
              <a:t>Practical theology may also include branches such as the theology of relational care, which describes Christians caring for others as Christ cared for the poor. </a:t>
            </a:r>
            <a:endParaRPr lang="en-US" dirty="0"/>
          </a:p>
        </p:txBody>
      </p:sp>
      <p:pic>
        <p:nvPicPr>
          <p:cNvPr id="4" name="~PP461.WAV">
            <a:hlinkClick r:id="" action="ppaction://media"/>
          </p:cNvPr>
          <p:cNvPicPr>
            <a:picLocks noRot="1" noChangeAspect="1"/>
          </p:cNvPicPr>
          <p:nvPr>
            <a:wavAudioFile r:embed="rId1" name="~PP461.WAV"/>
          </p:nvPr>
        </p:nvPicPr>
        <p:blipFill>
          <a:blip r:embed="rId4" cstate="print"/>
          <a:stretch>
            <a:fillRect/>
          </a:stretch>
        </p:blipFill>
        <p:spPr>
          <a:xfrm>
            <a:off x="8716963" y="6430963"/>
            <a:ext cx="304800" cy="304800"/>
          </a:xfrm>
          <a:prstGeom prst="rect">
            <a:avLst/>
          </a:prstGeom>
        </p:spPr>
      </p:pic>
    </p:spTree>
  </p:cSld>
  <p:clrMapOvr>
    <a:masterClrMapping/>
  </p:clrMapOvr>
  <p:transition advTm="142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096962"/>
          </a:xfrm>
        </p:spPr>
        <p:txBody>
          <a:bodyPr/>
          <a:lstStyle/>
          <a:p>
            <a:r>
              <a:rPr lang="en-US" b="1" dirty="0" smtClean="0">
                <a:effectLst>
                  <a:outerShdw blurRad="38100" dist="38100" dir="2700000" algn="tl">
                    <a:srgbClr val="000000">
                      <a:alpha val="43137"/>
                    </a:srgbClr>
                  </a:outerShdw>
                </a:effectLst>
              </a:rPr>
              <a:t>Why Theology?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752600"/>
            <a:ext cx="6934200" cy="4572000"/>
          </a:xfrm>
        </p:spPr>
        <p:txBody>
          <a:bodyPr>
            <a:normAutofit lnSpcReduction="10000"/>
          </a:bodyPr>
          <a:lstStyle/>
          <a:p>
            <a:r>
              <a:rPr lang="en-US" dirty="0" smtClean="0"/>
              <a:t>A theology of technology integrates our technology with our faith</a:t>
            </a:r>
          </a:p>
          <a:p>
            <a:r>
              <a:rPr lang="en-US" dirty="0" smtClean="0"/>
              <a:t>It links Scripture with practice</a:t>
            </a:r>
          </a:p>
          <a:p>
            <a:r>
              <a:rPr lang="en-US" dirty="0" smtClean="0"/>
              <a:t>It helps pastors think about technology and technologists think biblically</a:t>
            </a:r>
          </a:p>
          <a:p>
            <a:r>
              <a:rPr lang="en-US" dirty="0" smtClean="0"/>
              <a:t>It shows how technology is part of the story of God’s glory</a:t>
            </a:r>
          </a:p>
          <a:p>
            <a:r>
              <a:rPr lang="en-US" dirty="0" smtClean="0"/>
              <a:t>It guides us as to godly uses and ungodly abuses of technology</a:t>
            </a:r>
          </a:p>
          <a:p>
            <a:r>
              <a:rPr lang="en-US" dirty="0" smtClean="0"/>
              <a:t>It helps us to see the role of technology in church life</a:t>
            </a:r>
          </a:p>
          <a:p>
            <a:r>
              <a:rPr lang="en-US" dirty="0" smtClean="0"/>
              <a:t>It helps us to see how technology and spiritual gifts go together</a:t>
            </a:r>
            <a:endParaRPr lang="en-US" dirty="0"/>
          </a:p>
        </p:txBody>
      </p:sp>
      <p:pic>
        <p:nvPicPr>
          <p:cNvPr id="5" name="~PP685.WAV">
            <a:hlinkClick r:id="" action="ppaction://media"/>
          </p:cNvPr>
          <p:cNvPicPr>
            <a:picLocks noRot="1" noChangeAspect="1"/>
          </p:cNvPicPr>
          <p:nvPr>
            <a:wavAudioFile r:embed="rId1" name="~PP685.WAV"/>
          </p:nvPr>
        </p:nvPicPr>
        <p:blipFill>
          <a:blip r:embed="rId4" cstate="print"/>
          <a:stretch>
            <a:fillRect/>
          </a:stretch>
        </p:blipFill>
        <p:spPr>
          <a:xfrm>
            <a:off x="8716963" y="6430963"/>
            <a:ext cx="304800" cy="304800"/>
          </a:xfrm>
          <a:prstGeom prst="rect">
            <a:avLst/>
          </a:prstGeom>
        </p:spPr>
      </p:pic>
    </p:spTree>
  </p:cSld>
  <p:clrMapOvr>
    <a:masterClrMapping/>
  </p:clrMapOvr>
  <p:transition advTm="318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effectLst>
                  <a:outerShdw blurRad="38100" dist="38100" dir="2700000" algn="tl">
                    <a:srgbClr val="000000">
                      <a:alpha val="43137"/>
                    </a:srgbClr>
                  </a:outerShdw>
                </a:effectLst>
              </a:rPr>
              <a:t>Discourse About God..</a:t>
            </a:r>
            <a:endParaRPr lang="en-US"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2057400"/>
            <a:ext cx="6248400" cy="3886200"/>
          </a:xfrm>
        </p:spPr>
        <p:txBody>
          <a:bodyPr>
            <a:normAutofit fontScale="92500" lnSpcReduction="20000"/>
          </a:bodyPr>
          <a:lstStyle/>
          <a:p>
            <a:r>
              <a:rPr lang="en-US" dirty="0" smtClean="0"/>
              <a:t>Theology = </a:t>
            </a:r>
            <a:r>
              <a:rPr lang="en-US" dirty="0" err="1" smtClean="0"/>
              <a:t>Theos</a:t>
            </a:r>
            <a:r>
              <a:rPr lang="en-US" dirty="0" smtClean="0"/>
              <a:t> (God, divinity) + logos (study, discourse)</a:t>
            </a:r>
            <a:br>
              <a:rPr lang="en-US" dirty="0" smtClean="0"/>
            </a:br>
            <a:endParaRPr lang="en-US" dirty="0" smtClean="0"/>
          </a:p>
          <a:p>
            <a:r>
              <a:rPr lang="en-US" dirty="0" smtClean="0"/>
              <a:t>Theology is discourse about God</a:t>
            </a:r>
            <a:br>
              <a:rPr lang="en-US" dirty="0" smtClean="0"/>
            </a:br>
            <a:endParaRPr lang="en-US" dirty="0" smtClean="0"/>
          </a:p>
          <a:p>
            <a:r>
              <a:rPr lang="en-US" dirty="0" smtClean="0"/>
              <a:t>Christian theology is discourse about God as revealed in Christ</a:t>
            </a:r>
            <a:br>
              <a:rPr lang="en-US" dirty="0" smtClean="0"/>
            </a:br>
            <a:endParaRPr lang="en-US" dirty="0" smtClean="0"/>
          </a:p>
          <a:p>
            <a:r>
              <a:rPr lang="en-US" dirty="0" smtClean="0"/>
              <a:t>This course is a theology of technology: that is it is a discourse about God and how God is involved with technology and how technology reveals Christ and what the Bible has to say about technology and its consequences.</a:t>
            </a:r>
            <a:endParaRPr lang="en-US" dirty="0"/>
          </a:p>
        </p:txBody>
      </p:sp>
      <p:pic>
        <p:nvPicPr>
          <p:cNvPr id="5" name="~PP2280.WAV">
            <a:hlinkClick r:id="" action="ppaction://media"/>
          </p:cNvPr>
          <p:cNvPicPr>
            <a:picLocks noRot="1" noChangeAspect="1"/>
          </p:cNvPicPr>
          <p:nvPr>
            <a:wavAudioFile r:embed="rId1" name="~PP2280.WAV"/>
          </p:nvPr>
        </p:nvPicPr>
        <p:blipFill>
          <a:blip r:embed="rId4" cstate="print"/>
          <a:stretch>
            <a:fillRect/>
          </a:stretch>
        </p:blipFill>
        <p:spPr>
          <a:xfrm>
            <a:off x="8716963" y="6430963"/>
            <a:ext cx="304800" cy="304800"/>
          </a:xfrm>
          <a:prstGeom prst="rect">
            <a:avLst/>
          </a:prstGeom>
        </p:spPr>
      </p:pic>
    </p:spTree>
  </p:cSld>
  <p:clrMapOvr>
    <a:masterClrMapping/>
  </p:clrMapOvr>
  <p:transition advTm="120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Theology and the Scriptures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2057400"/>
            <a:ext cx="6400800" cy="3886200"/>
          </a:xfrm>
        </p:spPr>
        <p:txBody>
          <a:bodyPr/>
          <a:lstStyle/>
          <a:p>
            <a:r>
              <a:rPr lang="en-US" dirty="0" smtClean="0"/>
              <a:t>The starting point for most Christian theology is the sacred Scriptures.</a:t>
            </a:r>
            <a:br>
              <a:rPr lang="en-US" dirty="0" smtClean="0"/>
            </a:br>
            <a:endParaRPr lang="en-US" dirty="0" smtClean="0"/>
          </a:p>
          <a:p>
            <a:r>
              <a:rPr lang="en-US" dirty="0" smtClean="0"/>
              <a:t>However Christian theology does not begin and end with bible study.</a:t>
            </a:r>
            <a:br>
              <a:rPr lang="en-US" dirty="0" smtClean="0"/>
            </a:br>
            <a:endParaRPr lang="en-US" dirty="0" smtClean="0"/>
          </a:p>
          <a:p>
            <a:r>
              <a:rPr lang="en-US" dirty="0" smtClean="0"/>
              <a:t>The Scriptures must also be reflected upon in the light of experience, nature, tradition, logic, history and culture, the moral conscience, agape love and human intuition.</a:t>
            </a:r>
            <a:endParaRPr lang="en-US" dirty="0"/>
          </a:p>
        </p:txBody>
      </p:sp>
      <p:pic>
        <p:nvPicPr>
          <p:cNvPr id="4" name="~PP689.WAV">
            <a:hlinkClick r:id="" action="ppaction://media"/>
          </p:cNvPr>
          <p:cNvPicPr>
            <a:picLocks noRot="1" noChangeAspect="1"/>
          </p:cNvPicPr>
          <p:nvPr>
            <a:wavAudioFile r:embed="rId1" name="~PP689.WAV"/>
          </p:nvPr>
        </p:nvPicPr>
        <p:blipFill>
          <a:blip r:embed="rId4" cstate="print"/>
          <a:stretch>
            <a:fillRect/>
          </a:stretch>
        </p:blipFill>
        <p:spPr>
          <a:xfrm>
            <a:off x="8716963" y="6430963"/>
            <a:ext cx="304800" cy="304800"/>
          </a:xfrm>
          <a:prstGeom prst="rect">
            <a:avLst/>
          </a:prstGeom>
        </p:spPr>
      </p:pic>
    </p:spTree>
  </p:cSld>
  <p:clrMapOvr>
    <a:masterClrMapping/>
  </p:clrMapOvr>
  <p:transition advTm="3914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020762"/>
          </a:xfrm>
        </p:spPr>
        <p:txBody>
          <a:bodyPr/>
          <a:lstStyle/>
          <a:p>
            <a:r>
              <a:rPr lang="en-US" sz="3600" b="1" dirty="0" smtClean="0">
                <a:effectLst>
                  <a:outerShdw blurRad="38100" dist="38100" dir="2700000" algn="tl">
                    <a:srgbClr val="000000">
                      <a:alpha val="43137"/>
                    </a:srgbClr>
                  </a:outerShdw>
                </a:effectLst>
              </a:rPr>
              <a:t>Theology Involves Thinking Clearly</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66800" y="2057400"/>
            <a:ext cx="7010400" cy="3886200"/>
          </a:xfrm>
        </p:spPr>
        <p:txBody>
          <a:bodyPr>
            <a:normAutofit fontScale="92500" lnSpcReduction="10000"/>
          </a:bodyPr>
          <a:lstStyle/>
          <a:p>
            <a:r>
              <a:rPr lang="en-US" dirty="0" smtClean="0"/>
              <a:t>Theology is an ancient and rigorous intellectual discipline that seeks out the truth about God, about the spiritual world and about the nature of living as a Christian.</a:t>
            </a:r>
          </a:p>
          <a:p>
            <a:endParaRPr lang="en-US" dirty="0" smtClean="0"/>
          </a:p>
          <a:p>
            <a:r>
              <a:rPr lang="en-US" dirty="0" smtClean="0"/>
              <a:t>It may involve areas such as manuscript study, a knowledge of church history, and the learning of Greek, Hebrew and Aramaic as well as other theological languages such as German and Latin.</a:t>
            </a:r>
            <a:br>
              <a:rPr lang="en-US" dirty="0" smtClean="0"/>
            </a:br>
            <a:endParaRPr lang="en-US" dirty="0" smtClean="0"/>
          </a:p>
          <a:p>
            <a:r>
              <a:rPr lang="en-US" dirty="0" smtClean="0"/>
              <a:t>Good theology is the result of a trained mind, operating according to the facts of the matter, and under the guidance of the Holy Spirit.</a:t>
            </a:r>
          </a:p>
          <a:p>
            <a:endParaRPr lang="en-US" dirty="0"/>
          </a:p>
        </p:txBody>
      </p:sp>
      <p:pic>
        <p:nvPicPr>
          <p:cNvPr id="4" name="~PP3106.WAV">
            <a:hlinkClick r:id="" action="ppaction://media"/>
          </p:cNvPr>
          <p:cNvPicPr>
            <a:picLocks noRot="1" noChangeAspect="1"/>
          </p:cNvPicPr>
          <p:nvPr>
            <a:wavAudioFile r:embed="rId1" name="~PP3106.WAV"/>
          </p:nvPr>
        </p:nvPicPr>
        <p:blipFill>
          <a:blip r:embed="rId4" cstate="print"/>
          <a:stretch>
            <a:fillRect/>
          </a:stretch>
        </p:blipFill>
        <p:spPr>
          <a:xfrm>
            <a:off x="8716963" y="6430963"/>
            <a:ext cx="304800" cy="304800"/>
          </a:xfrm>
          <a:prstGeom prst="rect">
            <a:avLst/>
          </a:prstGeom>
        </p:spPr>
      </p:pic>
    </p:spTree>
  </p:cSld>
  <p:clrMapOvr>
    <a:masterClrMapping/>
  </p:clrMapOvr>
  <p:transition advTm="235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715962"/>
          </a:xfrm>
        </p:spPr>
        <p:txBody>
          <a:bodyPr>
            <a:normAutofit/>
          </a:bodyPr>
          <a:lstStyle/>
          <a:p>
            <a:r>
              <a:rPr lang="en-US" sz="3600" b="1" dirty="0" smtClean="0">
                <a:effectLst>
                  <a:outerShdw blurRad="38100" dist="38100" dir="2700000" algn="tl">
                    <a:srgbClr val="000000">
                      <a:alpha val="43137"/>
                    </a:srgbClr>
                  </a:outerShdw>
                </a:effectLst>
              </a:rPr>
              <a:t>Theology Is Far More Than Pietism</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905000"/>
            <a:ext cx="7315200" cy="3962400"/>
          </a:xfrm>
        </p:spPr>
        <p:txBody>
          <a:bodyPr/>
          <a:lstStyle/>
          <a:p>
            <a:r>
              <a:rPr lang="en-US" dirty="0" smtClean="0"/>
              <a:t>“Get saved, get good and get happy” is the motto of the internally focused kind of religion known as individualistic  pietism. This kind of religion focuses exclusively on the individual and his /her internal experience of God and his/her “spiritual performance”.</a:t>
            </a:r>
            <a:br>
              <a:rPr lang="en-US" dirty="0" smtClean="0"/>
            </a:br>
            <a:endParaRPr lang="en-US" dirty="0" smtClean="0"/>
          </a:p>
          <a:p>
            <a:r>
              <a:rPr lang="en-US" dirty="0" smtClean="0"/>
              <a:t>Theology concerns itself with larger themes such as Creation and the Cosmos, Providence, the Church, the Last Things,  God’s operation in history, justice, ethics, social issues, economics, politics, and with issues of wisdom, knowledge and how the Christian can and should play a vital role in society.</a:t>
            </a:r>
            <a:endParaRPr lang="en-US" dirty="0"/>
          </a:p>
        </p:txBody>
      </p:sp>
      <p:pic>
        <p:nvPicPr>
          <p:cNvPr id="4" name="~PP1493.WAV">
            <a:hlinkClick r:id="" action="ppaction://media"/>
          </p:cNvPr>
          <p:cNvPicPr>
            <a:picLocks noRot="1" noChangeAspect="1"/>
          </p:cNvPicPr>
          <p:nvPr>
            <a:wavAudioFile r:embed="rId1" name="~PP1493.WAV"/>
          </p:nvPr>
        </p:nvPicPr>
        <p:blipFill>
          <a:blip r:embed="rId4" cstate="print"/>
          <a:stretch>
            <a:fillRect/>
          </a:stretch>
        </p:blipFill>
        <p:spPr>
          <a:xfrm>
            <a:off x="8716963" y="6430963"/>
            <a:ext cx="304800" cy="304800"/>
          </a:xfrm>
          <a:prstGeom prst="rect">
            <a:avLst/>
          </a:prstGeom>
        </p:spPr>
      </p:pic>
    </p:spTree>
  </p:cSld>
  <p:clrMapOvr>
    <a:masterClrMapping/>
  </p:clrMapOvr>
  <p:transition advTm="1538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620000" cy="868362"/>
          </a:xfrm>
        </p:spPr>
        <p:txBody>
          <a:bodyPr/>
          <a:lstStyle/>
          <a:p>
            <a:r>
              <a:rPr lang="en-US" b="1" dirty="0" smtClean="0">
                <a:effectLst>
                  <a:outerShdw blurRad="38100" dist="38100" dir="2700000" algn="tl">
                    <a:srgbClr val="000000">
                      <a:alpha val="43137"/>
                    </a:srgbClr>
                  </a:outerShdw>
                </a:effectLst>
              </a:rPr>
              <a:t>Theology Is A Story of Glory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90600" y="1447800"/>
            <a:ext cx="7315200" cy="4419601"/>
          </a:xfrm>
        </p:spPr>
        <p:txBody>
          <a:bodyPr>
            <a:normAutofit fontScale="92500" lnSpcReduction="10000"/>
          </a:bodyPr>
          <a:lstStyle/>
          <a:p>
            <a:r>
              <a:rPr lang="en-US" dirty="0" smtClean="0"/>
              <a:t>Theology creates the over-arching story in which we participate as adherents of the Christian faith and believers in God</a:t>
            </a:r>
            <a:br>
              <a:rPr lang="en-US" dirty="0" smtClean="0"/>
            </a:br>
            <a:endParaRPr lang="en-US" dirty="0" smtClean="0"/>
          </a:p>
          <a:p>
            <a:r>
              <a:rPr lang="en-US" dirty="0" smtClean="0"/>
              <a:t>Theology places us, our actions, our beliefs, our calling and our spiritual gifts in a much larger context that gives them place and meaning.</a:t>
            </a:r>
            <a:br>
              <a:rPr lang="en-US" dirty="0" smtClean="0"/>
            </a:br>
            <a:endParaRPr lang="en-US" dirty="0" smtClean="0"/>
          </a:p>
          <a:p>
            <a:r>
              <a:rPr lang="en-US" dirty="0" smtClean="0"/>
              <a:t>Theology shows that our lives are part and parcel of God’s working out His plans and purposes throughout history.</a:t>
            </a:r>
            <a:br>
              <a:rPr lang="en-US" dirty="0" smtClean="0"/>
            </a:br>
            <a:endParaRPr lang="en-US" dirty="0" smtClean="0"/>
          </a:p>
          <a:p>
            <a:r>
              <a:rPr lang="en-US" dirty="0" smtClean="0"/>
              <a:t>Theology gives eternal significance to apparently mundane actions such as giving someone a cup of cold water in Christ’s Name.</a:t>
            </a:r>
            <a:endParaRPr lang="en-US" dirty="0"/>
          </a:p>
        </p:txBody>
      </p:sp>
      <p:pic>
        <p:nvPicPr>
          <p:cNvPr id="5" name="~PP2080.WAV">
            <a:hlinkClick r:id="" action="ppaction://media"/>
          </p:cNvPr>
          <p:cNvPicPr>
            <a:picLocks noRot="1" noChangeAspect="1"/>
          </p:cNvPicPr>
          <p:nvPr>
            <a:wavAudioFile r:embed="rId1" name="~PP2080.WAV"/>
          </p:nvPr>
        </p:nvPicPr>
        <p:blipFill>
          <a:blip r:embed="rId4" cstate="print"/>
          <a:stretch>
            <a:fillRect/>
          </a:stretch>
        </p:blipFill>
        <p:spPr>
          <a:xfrm>
            <a:off x="8716963" y="6430963"/>
            <a:ext cx="304800" cy="304800"/>
          </a:xfrm>
          <a:prstGeom prst="rect">
            <a:avLst/>
          </a:prstGeom>
        </p:spPr>
      </p:pic>
    </p:spTree>
  </p:cSld>
  <p:clrMapOvr>
    <a:masterClrMapping/>
  </p:clrMapOvr>
  <p:transition advTm="2460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077200" cy="715962"/>
          </a:xfrm>
        </p:spPr>
        <p:txBody>
          <a:bodyPr/>
          <a:lstStyle/>
          <a:p>
            <a:r>
              <a:rPr lang="en-US" sz="3600" b="1" dirty="0" smtClean="0">
                <a:effectLst>
                  <a:outerShdw blurRad="38100" dist="38100" dir="2700000" algn="tl">
                    <a:srgbClr val="000000">
                      <a:alpha val="43137"/>
                    </a:srgbClr>
                  </a:outerShdw>
                </a:effectLst>
              </a:rPr>
              <a:t>Theology Provides A Basis For Action</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14400" y="1295400"/>
            <a:ext cx="7315200" cy="4724400"/>
          </a:xfrm>
        </p:spPr>
        <p:txBody>
          <a:bodyPr/>
          <a:lstStyle/>
          <a:p>
            <a:r>
              <a:rPr lang="en-US" dirty="0" smtClean="0"/>
              <a:t>Christian action depends on having a Christian view of the world. The Christian view of the world is formed in part by what we call Christian theology.</a:t>
            </a:r>
          </a:p>
          <a:p>
            <a:r>
              <a:rPr lang="en-US" dirty="0" smtClean="0"/>
              <a:t>For instance if we truly believe in Heaven, Hell and salvation then this view of the world will provide a basis for the Christian action known as evangelism. </a:t>
            </a:r>
          </a:p>
          <a:p>
            <a:r>
              <a:rPr lang="en-US" dirty="0" smtClean="0"/>
              <a:t>Or,  if our theology informs us of Jesus’ love of the poor then this will provide a basis for the Christian actions involved in say international efforts.</a:t>
            </a:r>
          </a:p>
          <a:p>
            <a:r>
              <a:rPr lang="en-US" dirty="0" smtClean="0"/>
              <a:t>However if we do not believe in such things then we will have less incentive to form those actions.</a:t>
            </a:r>
            <a:endParaRPr lang="en-US" dirty="0"/>
          </a:p>
        </p:txBody>
      </p:sp>
      <p:pic>
        <p:nvPicPr>
          <p:cNvPr id="4" name="~PP380.WAV">
            <a:hlinkClick r:id="" action="ppaction://media"/>
          </p:cNvPr>
          <p:cNvPicPr>
            <a:picLocks noRot="1" noChangeAspect="1"/>
          </p:cNvPicPr>
          <p:nvPr>
            <a:wavAudioFile r:embed="rId1" name="~PP380.WAV"/>
          </p:nvPr>
        </p:nvPicPr>
        <p:blipFill>
          <a:blip r:embed="rId4" cstate="print"/>
          <a:stretch>
            <a:fillRect/>
          </a:stretch>
        </p:blipFill>
        <p:spPr>
          <a:xfrm>
            <a:off x="8716963" y="6430963"/>
            <a:ext cx="304800" cy="304800"/>
          </a:xfrm>
          <a:prstGeom prst="rect">
            <a:avLst/>
          </a:prstGeom>
        </p:spPr>
      </p:pic>
    </p:spTree>
  </p:cSld>
  <p:clrMapOvr>
    <a:masterClrMapping/>
  </p:clrMapOvr>
  <p:transition advTm="194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839200" cy="1020762"/>
          </a:xfrm>
        </p:spPr>
        <p:txBody>
          <a:bodyPr>
            <a:normAutofit/>
          </a:bodyPr>
          <a:lstStyle/>
          <a:p>
            <a:r>
              <a:rPr lang="en-US" b="1" dirty="0" smtClean="0">
                <a:effectLst>
                  <a:outerShdw blurRad="38100" dist="38100" dir="2700000" algn="tl">
                    <a:srgbClr val="000000">
                      <a:alpha val="43137"/>
                    </a:srgbClr>
                  </a:outerShdw>
                </a:effectLst>
              </a:rPr>
              <a:t>Theology Interpenetrates Reality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3000" y="1447800"/>
            <a:ext cx="6858000" cy="4495800"/>
          </a:xfrm>
        </p:spPr>
        <p:txBody>
          <a:bodyPr>
            <a:normAutofit/>
          </a:bodyPr>
          <a:lstStyle/>
          <a:p>
            <a:r>
              <a:rPr lang="en-US" dirty="0" smtClean="0"/>
              <a:t>Every single belief that we hold, no matter how ordinary or  far-fetched will tend to have some theological component or theological consequence.</a:t>
            </a:r>
            <a:br>
              <a:rPr lang="en-US" dirty="0" smtClean="0"/>
            </a:br>
            <a:endParaRPr lang="en-US" dirty="0" smtClean="0"/>
          </a:p>
          <a:p>
            <a:r>
              <a:rPr lang="en-US" dirty="0" smtClean="0"/>
              <a:t>For instance if we believe that the world is real and is governed by reliable laws that will automatically preclude certain theologies (such as that the world is an illusion or that it is run by the random whims of multiple deities)</a:t>
            </a:r>
            <a:br>
              <a:rPr lang="en-US" dirty="0" smtClean="0"/>
            </a:br>
            <a:endParaRPr lang="en-US" dirty="0" smtClean="0"/>
          </a:p>
          <a:p>
            <a:r>
              <a:rPr lang="en-US" dirty="0" smtClean="0"/>
              <a:t>As we will find out in this course even beliefs about how we should deploy technology can have a theological </a:t>
            </a:r>
            <a:r>
              <a:rPr lang="en-US" dirty="0" err="1" smtClean="0"/>
              <a:t>componenet</a:t>
            </a:r>
            <a:r>
              <a:rPr lang="en-US" dirty="0" smtClean="0"/>
              <a:t>.</a:t>
            </a:r>
            <a:endParaRPr lang="en-US" dirty="0"/>
          </a:p>
        </p:txBody>
      </p:sp>
      <p:pic>
        <p:nvPicPr>
          <p:cNvPr id="4" name="~PP646.WAV">
            <a:hlinkClick r:id="" action="ppaction://media"/>
          </p:cNvPr>
          <p:cNvPicPr>
            <a:picLocks noRot="1" noChangeAspect="1"/>
          </p:cNvPicPr>
          <p:nvPr>
            <a:wavAudioFile r:embed="rId1" name="~PP646.WAV"/>
          </p:nvPr>
        </p:nvPicPr>
        <p:blipFill>
          <a:blip r:embed="rId4" cstate="print"/>
          <a:stretch>
            <a:fillRect/>
          </a:stretch>
        </p:blipFill>
        <p:spPr>
          <a:xfrm>
            <a:off x="8716963" y="6430963"/>
            <a:ext cx="304800" cy="304800"/>
          </a:xfrm>
          <a:prstGeom prst="rect">
            <a:avLst/>
          </a:prstGeom>
        </p:spPr>
      </p:pic>
    </p:spTree>
  </p:cSld>
  <p:clrMapOvr>
    <a:masterClrMapping/>
  </p:clrMapOvr>
  <p:transition advTm="159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458200" cy="1020762"/>
          </a:xfrm>
        </p:spPr>
        <p:txBody>
          <a:bodyPr/>
          <a:lstStyle/>
          <a:p>
            <a:r>
              <a:rPr lang="en-US" b="1" dirty="0" smtClean="0">
                <a:effectLst>
                  <a:outerShdw blurRad="38100" dist="38100" dir="2700000" algn="tl">
                    <a:srgbClr val="000000">
                      <a:alpha val="43137"/>
                    </a:srgbClr>
                  </a:outerShdw>
                </a:effectLst>
              </a:rPr>
              <a:t>The Many Types of Theology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90600" y="1371600"/>
            <a:ext cx="7162800" cy="4572000"/>
          </a:xfrm>
        </p:spPr>
        <p:txBody>
          <a:bodyPr>
            <a:normAutofit/>
          </a:bodyPr>
          <a:lstStyle/>
          <a:p>
            <a:r>
              <a:rPr lang="en-US" dirty="0" smtClean="0"/>
              <a:t>Systematic Theology</a:t>
            </a:r>
          </a:p>
          <a:p>
            <a:r>
              <a:rPr lang="en-US" dirty="0" smtClean="0"/>
              <a:t>Natural Theology</a:t>
            </a:r>
          </a:p>
          <a:p>
            <a:r>
              <a:rPr lang="en-US" dirty="0" smtClean="0"/>
              <a:t>Practical Theology</a:t>
            </a:r>
          </a:p>
          <a:p>
            <a:r>
              <a:rPr lang="en-US" dirty="0" smtClean="0"/>
              <a:t>Christian Ethics</a:t>
            </a:r>
          </a:p>
          <a:p>
            <a:r>
              <a:rPr lang="en-US" dirty="0" smtClean="0"/>
              <a:t>Apologetics</a:t>
            </a:r>
          </a:p>
          <a:p>
            <a:r>
              <a:rPr lang="en-US" dirty="0" smtClean="0"/>
              <a:t>Exegesis</a:t>
            </a:r>
          </a:p>
          <a:p>
            <a:r>
              <a:rPr lang="en-US" dirty="0" smtClean="0"/>
              <a:t>Spiritual Theology</a:t>
            </a:r>
          </a:p>
          <a:p>
            <a:r>
              <a:rPr lang="en-US" dirty="0" smtClean="0"/>
              <a:t>Aesthetic Theology</a:t>
            </a:r>
          </a:p>
          <a:p>
            <a:r>
              <a:rPr lang="en-US" dirty="0" smtClean="0"/>
              <a:t>Constructivist &amp; Post-Modern Theology</a:t>
            </a:r>
          </a:p>
          <a:p>
            <a:endParaRPr lang="en-US" dirty="0"/>
          </a:p>
        </p:txBody>
      </p:sp>
      <p:pic>
        <p:nvPicPr>
          <p:cNvPr id="7" name="~PP2739.WAV">
            <a:hlinkClick r:id="" action="ppaction://media"/>
          </p:cNvPr>
          <p:cNvPicPr>
            <a:picLocks noRot="1" noChangeAspect="1"/>
          </p:cNvPicPr>
          <p:nvPr>
            <a:wavAudioFile r:embed="rId1" name="~PP2739.WAV"/>
          </p:nvPr>
        </p:nvPicPr>
        <p:blipFill>
          <a:blip r:embed="rId4" cstate="print"/>
          <a:stretch>
            <a:fillRect/>
          </a:stretch>
        </p:blipFill>
        <p:spPr>
          <a:xfrm>
            <a:off x="8716963" y="6430963"/>
            <a:ext cx="304800" cy="304800"/>
          </a:xfrm>
          <a:prstGeom prst="rect">
            <a:avLst/>
          </a:prstGeom>
        </p:spPr>
      </p:pic>
    </p:spTree>
  </p:cSld>
  <p:clrMapOvr>
    <a:masterClrMapping/>
  </p:clrMapOvr>
  <p:transition advTm="2335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Firelight">
  <a:themeElements>
    <a:clrScheme name="Firelight">
      <a:dk1>
        <a:sysClr val="windowText" lastClr="000000"/>
      </a:dk1>
      <a:lt1>
        <a:sysClr val="window" lastClr="FFFFFF"/>
      </a:lt1>
      <a:dk2>
        <a:srgbClr val="9F1C00"/>
      </a:dk2>
      <a:lt2>
        <a:srgbClr val="EEECE1"/>
      </a:lt2>
      <a:accent1>
        <a:srgbClr val="FF881F"/>
      </a:accent1>
      <a:accent2>
        <a:srgbClr val="771C00"/>
      </a:accent2>
      <a:accent3>
        <a:srgbClr val="576A2C"/>
      </a:accent3>
      <a:accent4>
        <a:srgbClr val="A24D00"/>
      </a:accent4>
      <a:accent5>
        <a:srgbClr val="244872"/>
      </a:accent5>
      <a:accent6>
        <a:srgbClr val="5E341C"/>
      </a:accent6>
      <a:hlink>
        <a:srgbClr val="FF912E"/>
      </a:hlink>
      <a:folHlink>
        <a:srgbClr val="B5CB83"/>
      </a:folHlink>
    </a:clrScheme>
    <a:fontScheme name="Firelight">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irelight">
      <a:fillStyleLst>
        <a:solidFill>
          <a:schemeClr val="phClr"/>
        </a:solidFill>
        <a:gradFill rotWithShape="1">
          <a:gsLst>
            <a:gs pos="0">
              <a:schemeClr val="phClr">
                <a:tint val="80000"/>
                <a:satMod val="150000"/>
              </a:schemeClr>
            </a:gs>
            <a:gs pos="100000">
              <a:schemeClr val="phClr">
                <a:tint val="100000"/>
                <a:shade val="80000"/>
                <a:satMod val="150000"/>
              </a:schemeClr>
            </a:gs>
          </a:gsLst>
          <a:lin ang="16200000" scaled="1"/>
        </a:gradFill>
        <a:gradFill rotWithShape="1">
          <a:gsLst>
            <a:gs pos="0">
              <a:schemeClr val="phClr">
                <a:shade val="40000"/>
                <a:satMod val="130000"/>
              </a:schemeClr>
            </a:gs>
            <a:gs pos="80000">
              <a:schemeClr val="phClr">
                <a:shade val="93000"/>
                <a:satMod val="130000"/>
              </a:schemeClr>
            </a:gs>
            <a:gs pos="100000">
              <a:schemeClr val="phClr">
                <a:shade val="94000"/>
                <a:satMod val="135000"/>
              </a:schemeClr>
            </a:gs>
          </a:gsLst>
          <a:path path="circle">
            <a:fillToRect l="25000" t="100000" r="100000" b="100000"/>
          </a:path>
        </a:gradFill>
      </a:fillStyleLst>
      <a:lnStyleLst>
        <a:ln w="12700" cap="flat" cmpd="sng" algn="ctr">
          <a:solidFill>
            <a:schemeClr val="phClr">
              <a:shade val="95000"/>
              <a:satMod val="105000"/>
            </a:schemeClr>
          </a:solidFill>
          <a:prstDash val="solid"/>
        </a:ln>
        <a:ln w="38100" cap="flat" cmpd="sng" algn="ctr">
          <a:solidFill>
            <a:schemeClr val="phClr">
              <a:shade val="95000"/>
              <a:alpha val="90000"/>
            </a:schemeClr>
          </a:solidFill>
          <a:prstDash val="solid"/>
        </a:ln>
        <a:ln w="76200" cap="flat" cmpd="sng" algn="ctr">
          <a:solidFill>
            <a:schemeClr val="phClr">
              <a:shade val="95000"/>
              <a:alpha val="50000"/>
            </a:schemeClr>
          </a:solidFill>
          <a:prstDash val="solid"/>
        </a:ln>
      </a:lnStyleLst>
      <a:effectStyleLst>
        <a:effectStyle>
          <a:effectLst>
            <a:innerShdw blurRad="63500">
              <a:srgbClr val="000000">
                <a:alpha val="60000"/>
              </a:srgbClr>
            </a:innerShdw>
          </a:effectLst>
        </a:effectStyle>
        <a:effectStyle>
          <a:effectLst>
            <a:innerShdw blurRad="63500">
              <a:srgbClr val="000000">
                <a:alpha val="50000"/>
              </a:srgbClr>
            </a:innerShdw>
            <a:outerShdw blurRad="76200" dist="38100" sx="101000" sy="101000" rotWithShape="0">
              <a:srgbClr val="000000">
                <a:alpha val="60000"/>
              </a:srgbClr>
            </a:outerShdw>
          </a:effectLst>
        </a:effectStyle>
        <a:effectStyle>
          <a:effectLst>
            <a:innerShdw blurRad="63500">
              <a:srgbClr val="000000">
                <a:alpha val="50000"/>
              </a:srgbClr>
            </a:innerShdw>
          </a:effectLst>
          <a:scene3d>
            <a:camera prst="orthographicFront">
              <a:rot lat="0" lon="0" rev="0"/>
            </a:camera>
            <a:lightRig rig="balanced" dir="t">
              <a:rot lat="0" lon="0" rev="4200000"/>
            </a:lightRig>
          </a:scene3d>
          <a:sp3d prstMaterial="softmetal">
            <a:bevelT w="63500" h="25400" prst="softRound"/>
          </a:sp3d>
        </a:effectStyle>
      </a:effectStyleLst>
      <a:bgFillStyleLst>
        <a:solidFill>
          <a:schemeClr val="phClr"/>
        </a:solidFill>
        <a:gradFill rotWithShape="1">
          <a:gsLst>
            <a:gs pos="0">
              <a:schemeClr val="accent1">
                <a:shade val="45000"/>
                <a:satMod val="125000"/>
              </a:schemeClr>
            </a:gs>
            <a:gs pos="100000">
              <a:schemeClr val="phClr">
                <a:shade val="55000"/>
                <a:satMod val="125000"/>
              </a:schemeClr>
            </a:gs>
          </a:gsLst>
          <a:lin ang="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Firelight</Template>
  <TotalTime>344</TotalTime>
  <Words>607</Words>
  <Application>Microsoft Office PowerPoint</Application>
  <PresentationFormat>On-screen Show (4:3)</PresentationFormat>
  <Paragraphs>77</Paragraphs>
  <Slides>12</Slides>
  <Notes>12</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Firelight</vt:lpstr>
      <vt:lpstr>What Is Theology?</vt:lpstr>
      <vt:lpstr>Discourse About God..</vt:lpstr>
      <vt:lpstr>Theology and the Scriptures</vt:lpstr>
      <vt:lpstr>Theology Involves Thinking Clearly</vt:lpstr>
      <vt:lpstr>Theology Is Far More Than Pietism</vt:lpstr>
      <vt:lpstr>Theology Is A Story of Glory</vt:lpstr>
      <vt:lpstr>Theology Provides A Basis For Action</vt:lpstr>
      <vt:lpstr>Theology Interpenetrates Reality</vt:lpstr>
      <vt:lpstr>The Many Types of Theology</vt:lpstr>
      <vt:lpstr>Practical Theology</vt:lpstr>
      <vt:lpstr>Practical Theology cont’d</vt:lpstr>
      <vt:lpstr>Why Theology?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Theology?</dc:title>
  <dc:creator>Cybermissions</dc:creator>
  <cp:lastModifiedBy>Cybermissions</cp:lastModifiedBy>
  <cp:revision>9</cp:revision>
  <dcterms:created xsi:type="dcterms:W3CDTF">2013-01-22T22:09:06Z</dcterms:created>
  <dcterms:modified xsi:type="dcterms:W3CDTF">2013-01-25T22:55:16Z</dcterms:modified>
</cp:coreProperties>
</file>