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4" r:id="rId4"/>
    <p:sldId id="262" r:id="rId5"/>
    <p:sldId id="263" r:id="rId6"/>
    <p:sldId id="257" r:id="rId7"/>
    <p:sldId id="259" r:id="rId8"/>
    <p:sldId id="260" r:id="rId9"/>
    <p:sldId id="261"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584DFDF-651E-445A-83BF-2F29E454870A}" type="datetimeFigureOut">
              <a:rPr lang="en-US" smtClean="0"/>
              <a:t>9/8/2015</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FBEB564-95E3-40D3-A249-411021184BA7}"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584DFDF-651E-445A-83BF-2F29E454870A}" type="datetimeFigureOut">
              <a:rPr lang="en-US" smtClean="0"/>
              <a:t>9/8/2015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FBEB564-95E3-40D3-A249-411021184BA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584DFDF-651E-445A-83BF-2F29E454870A}" type="datetimeFigureOut">
              <a:rPr lang="en-US" smtClean="0"/>
              <a:t>9/8/2015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FBEB564-95E3-40D3-A249-411021184BA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584DFDF-651E-445A-83BF-2F29E454870A}" type="datetimeFigureOut">
              <a:rPr lang="en-US" smtClean="0"/>
              <a:t>9/8/2015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FBEB564-95E3-40D3-A249-411021184BA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584DFDF-651E-445A-83BF-2F29E454870A}" type="datetimeFigureOut">
              <a:rPr lang="en-US" smtClean="0"/>
              <a:t>9/8/2015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FBEB564-95E3-40D3-A249-411021184BA7}"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584DFDF-651E-445A-83BF-2F29E454870A}" type="datetimeFigureOut">
              <a:rPr lang="en-US" smtClean="0"/>
              <a:t>9/8/2015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FBEB564-95E3-40D3-A249-411021184BA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584DFDF-651E-445A-83BF-2F29E454870A}" type="datetimeFigureOut">
              <a:rPr lang="en-US" smtClean="0"/>
              <a:t>9/8/2015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FBEB564-95E3-40D3-A249-411021184BA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584DFDF-651E-445A-83BF-2F29E454870A}" type="datetimeFigureOut">
              <a:rPr lang="en-US" smtClean="0"/>
              <a:t>9/8/2015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FBEB564-95E3-40D3-A249-411021184BA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584DFDF-651E-445A-83BF-2F29E454870A}" type="datetimeFigureOut">
              <a:rPr lang="en-US" smtClean="0"/>
              <a:t>9/8/2015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FBEB564-95E3-40D3-A249-411021184BA7}"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584DFDF-651E-445A-83BF-2F29E454870A}" type="datetimeFigureOut">
              <a:rPr lang="en-US" smtClean="0"/>
              <a:t>9/8/2015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FBEB564-95E3-40D3-A249-411021184BA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584DFDF-651E-445A-83BF-2F29E454870A}" type="datetimeFigureOut">
              <a:rPr lang="en-US" smtClean="0"/>
              <a:t>9/8/2015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FBEB564-95E3-40D3-A249-411021184BA7}"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584DFDF-651E-445A-83BF-2F29E454870A}" type="datetimeFigureOut">
              <a:rPr lang="en-US" smtClean="0"/>
              <a:t>9/8/2015</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FBEB564-95E3-40D3-A249-411021184BA7}"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lobalchristians.org/harvest/" TargetMode="External"/><Relationship Id="rId2" Type="http://schemas.openxmlformats.org/officeDocument/2006/relationships/hyperlink" Target="http://www.harvestime.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mailto:johned@cybermissions.org" TargetMode="External"/><Relationship Id="rId2" Type="http://schemas.openxmlformats.org/officeDocument/2006/relationships/hyperlink" Target="mailto:path@psnw.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How To Set Up A Harvestime  Immediate Institute</a:t>
            </a:r>
            <a:endParaRPr lang="en-US" dirty="0"/>
          </a:p>
        </p:txBody>
      </p:sp>
      <p:sp>
        <p:nvSpPr>
          <p:cNvPr id="3" name="Subtitle 2"/>
          <p:cNvSpPr>
            <a:spLocks noGrp="1"/>
          </p:cNvSpPr>
          <p:nvPr>
            <p:ph type="subTitle" idx="1"/>
          </p:nvPr>
        </p:nvSpPr>
        <p:spPr>
          <a:xfrm>
            <a:off x="1219200" y="2590800"/>
            <a:ext cx="7406640" cy="2798136"/>
          </a:xfrm>
        </p:spPr>
        <p:txBody>
          <a:bodyPr>
            <a:normAutofit fontScale="92500" lnSpcReduction="20000"/>
          </a:bodyPr>
          <a:lstStyle/>
          <a:p>
            <a:r>
              <a:rPr lang="en-US" sz="3200" dirty="0" smtClean="0"/>
              <a:t>Training laymen and church leaders via a “Bible College In a Box”</a:t>
            </a:r>
          </a:p>
          <a:p>
            <a:endParaRPr lang="en-US" sz="3200" dirty="0" smtClean="0"/>
          </a:p>
          <a:p>
            <a:r>
              <a:rPr lang="en-US" sz="3200" dirty="0" smtClean="0">
                <a:hlinkClick r:id="rId2"/>
              </a:rPr>
              <a:t>www.harvestime.org</a:t>
            </a:r>
            <a:endParaRPr lang="en-US" sz="3200" dirty="0" smtClean="0"/>
          </a:p>
          <a:p>
            <a:endParaRPr lang="en-US" sz="3200" dirty="0" smtClean="0"/>
          </a:p>
          <a:p>
            <a:r>
              <a:rPr lang="en-US" sz="3200" dirty="0" smtClean="0">
                <a:hlinkClick r:id="rId3"/>
              </a:rPr>
              <a:t>www.globalchristians.org/harvest/</a:t>
            </a:r>
            <a:r>
              <a:rPr lang="en-US" sz="3200" dirty="0" smtClean="0"/>
              <a:t> </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Progression</a:t>
            </a:r>
            <a:endParaRPr lang="en-US" dirty="0"/>
          </a:p>
        </p:txBody>
      </p:sp>
      <p:sp>
        <p:nvSpPr>
          <p:cNvPr id="3" name="Content Placeholder 2"/>
          <p:cNvSpPr>
            <a:spLocks noGrp="1"/>
          </p:cNvSpPr>
          <p:nvPr>
            <p:ph idx="1"/>
          </p:nvPr>
        </p:nvSpPr>
        <p:spPr/>
        <p:txBody>
          <a:bodyPr>
            <a:normAutofit lnSpcReduction="10000"/>
          </a:bodyPr>
          <a:lstStyle/>
          <a:p>
            <a:r>
              <a:rPr lang="en-US" dirty="0" smtClean="0"/>
              <a:t>For </a:t>
            </a:r>
            <a:r>
              <a:rPr lang="en-US" dirty="0" smtClean="0"/>
              <a:t>complete intensified training to move laymen from vision to reality, use the courses in the order explained in the "Curriculum" file. Each module and course is independent of all others, however, permitting a course to be used separately if so desired.  For example, a pastor can use </a:t>
            </a:r>
            <a:r>
              <a:rPr lang="en-US" i="1" dirty="0" smtClean="0"/>
              <a:t>"Foundations of Faith"</a:t>
            </a:r>
            <a:r>
              <a:rPr lang="en-US" dirty="0" smtClean="0"/>
              <a:t> in a class for new converts without ordering other courses offered by the Institute.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a:t>
            </a:r>
            <a:r>
              <a:rPr lang="en-US" b="1" dirty="0" smtClean="0"/>
              <a:t>SEEK THE PLAN OF GOD</a:t>
            </a:r>
            <a:endParaRPr lang="en-US" dirty="0"/>
          </a:p>
        </p:txBody>
      </p:sp>
      <p:sp>
        <p:nvSpPr>
          <p:cNvPr id="3" name="Content Placeholder 2"/>
          <p:cNvSpPr>
            <a:spLocks noGrp="1"/>
          </p:cNvSpPr>
          <p:nvPr>
            <p:ph idx="1"/>
          </p:nvPr>
        </p:nvSpPr>
        <p:spPr/>
        <p:txBody>
          <a:bodyPr>
            <a:normAutofit lnSpcReduction="10000"/>
          </a:bodyPr>
          <a:lstStyle/>
          <a:p>
            <a:pPr hangingPunct="0"/>
            <a:r>
              <a:rPr lang="en-US" dirty="0" smtClean="0"/>
              <a:t>The </a:t>
            </a:r>
            <a:r>
              <a:rPr lang="en-US" dirty="0" smtClean="0"/>
              <a:t>first step in establishing an extension training center is to seek the will of God.  Harvestime International Institute offers a course entitled </a:t>
            </a:r>
            <a:r>
              <a:rPr lang="en-US" i="1" dirty="0" smtClean="0"/>
              <a:t>"Knowing God's Voice"</a:t>
            </a:r>
            <a:r>
              <a:rPr lang="en-US" dirty="0" smtClean="0"/>
              <a:t> which can help you understand how God reveals His will to man.  Because God's plan differs for various areas, and because cultures differ, the need and methods for organization of extension centers will vary.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a:t>
            </a:r>
            <a:r>
              <a:rPr lang="en-US" b="1" dirty="0" smtClean="0"/>
              <a:t>FORMULATE YOUR PURPOSE</a:t>
            </a:r>
            <a:endParaRPr lang="en-US" dirty="0"/>
          </a:p>
        </p:txBody>
      </p:sp>
      <p:sp>
        <p:nvSpPr>
          <p:cNvPr id="3" name="Content Placeholder 2"/>
          <p:cNvSpPr>
            <a:spLocks noGrp="1"/>
          </p:cNvSpPr>
          <p:nvPr>
            <p:ph idx="1"/>
          </p:nvPr>
        </p:nvSpPr>
        <p:spPr>
          <a:xfrm>
            <a:off x="1066800" y="1447800"/>
            <a:ext cx="7866888" cy="5181600"/>
          </a:xfrm>
        </p:spPr>
        <p:txBody>
          <a:bodyPr>
            <a:normAutofit fontScale="70000" lnSpcReduction="20000"/>
          </a:bodyPr>
          <a:lstStyle/>
          <a:p>
            <a:pPr hangingPunct="0"/>
            <a:r>
              <a:rPr lang="en-US" dirty="0" smtClean="0"/>
              <a:t>You </a:t>
            </a:r>
            <a:r>
              <a:rPr lang="en-US" dirty="0" smtClean="0"/>
              <a:t>must have a clear understanding of the purpose of a training center patterned after the Ephesus model. </a:t>
            </a:r>
            <a:r>
              <a:rPr lang="en-US" dirty="0" smtClean="0"/>
              <a:t>The </a:t>
            </a:r>
            <a:r>
              <a:rPr lang="en-US" dirty="0" smtClean="0"/>
              <a:t>Ephesus school trained disciples and equipped them for the work of the ministry.  The purpose was to spread the Gospel geographically (throughout all Asia) and culturally (to both Jews and Gentiles).  New converts were then trained as disciples in a continued process of multiplication.  </a:t>
            </a:r>
          </a:p>
          <a:p>
            <a:pPr hangingPunct="0"/>
            <a:r>
              <a:rPr lang="en-US" dirty="0" smtClean="0"/>
              <a:t>The training center did not replace the church.  Believers continued to meet in the synagogue, which was one gathering place of the early church.  Believers also continued to meet in churches in their homes</a:t>
            </a:r>
            <a:r>
              <a:rPr lang="en-US" dirty="0" smtClean="0"/>
              <a:t>. </a:t>
            </a:r>
            <a:r>
              <a:rPr lang="en-US" dirty="0" smtClean="0"/>
              <a:t> </a:t>
            </a:r>
            <a:r>
              <a:rPr lang="en-US" dirty="0" smtClean="0"/>
              <a:t>The </a:t>
            </a:r>
            <a:r>
              <a:rPr lang="en-US" dirty="0" smtClean="0"/>
              <a:t>Ephesus school was an extension of </a:t>
            </a:r>
            <a:r>
              <a:rPr lang="en-US" dirty="0" smtClean="0"/>
              <a:t>the church. </a:t>
            </a:r>
            <a:endParaRPr lang="en-US" dirty="0" smtClean="0"/>
          </a:p>
          <a:p>
            <a:pPr hangingPunct="0"/>
            <a:r>
              <a:rPr lang="en-US" dirty="0" smtClean="0"/>
              <a:t> </a:t>
            </a:r>
            <a:r>
              <a:rPr lang="en-US" dirty="0" smtClean="0"/>
              <a:t>It </a:t>
            </a:r>
            <a:r>
              <a:rPr lang="en-US" dirty="0" smtClean="0"/>
              <a:t>is good to write down a "Statement Of Purpose" for your school.  Use the file on this CD ROM entitled Foundational Documents. (The Harvestime International Institute course </a:t>
            </a:r>
            <a:r>
              <a:rPr lang="en-US" i="1" dirty="0" smtClean="0"/>
              <a:t>"Management By Objectives" </a:t>
            </a:r>
            <a:r>
              <a:rPr lang="en-US" dirty="0" smtClean="0"/>
              <a:t>provides complete information on how to write such a statement.)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Set A Budget</a:t>
            </a:r>
            <a:endParaRPr lang="en-US" dirty="0"/>
          </a:p>
        </p:txBody>
      </p:sp>
      <p:sp>
        <p:nvSpPr>
          <p:cNvPr id="3" name="Content Placeholder 2"/>
          <p:cNvSpPr>
            <a:spLocks noGrp="1"/>
          </p:cNvSpPr>
          <p:nvPr>
            <p:ph idx="1"/>
          </p:nvPr>
        </p:nvSpPr>
        <p:spPr>
          <a:xfrm>
            <a:off x="1435608" y="1447800"/>
            <a:ext cx="7498080" cy="5181600"/>
          </a:xfrm>
        </p:spPr>
        <p:txBody>
          <a:bodyPr>
            <a:normAutofit fontScale="70000" lnSpcReduction="20000"/>
          </a:bodyPr>
          <a:lstStyle/>
          <a:p>
            <a:pPr hangingPunct="0"/>
            <a:r>
              <a:rPr lang="en-US" dirty="0" smtClean="0"/>
              <a:t>A </a:t>
            </a:r>
            <a:r>
              <a:rPr lang="en-US" dirty="0" smtClean="0"/>
              <a:t>budget is an estimate of how much something will cost.  The facility you use for the school, how you publicize it, and the curriculum you select may be affected by the amount of money you have to spend</a:t>
            </a:r>
            <a:r>
              <a:rPr lang="en-US" dirty="0" smtClean="0"/>
              <a:t>.</a:t>
            </a:r>
            <a:endParaRPr lang="en-US" dirty="0" smtClean="0"/>
          </a:p>
          <a:p>
            <a:pPr hangingPunct="0"/>
            <a:r>
              <a:rPr lang="en-US" dirty="0" smtClean="0"/>
              <a:t>If you have funds available to start a school, you need to "budget" these funds. That means you need to write down the specific amounts you plan to spend for various items such as the cost for facilities, publicity, curriculum, etc</a:t>
            </a:r>
            <a:r>
              <a:rPr lang="en-US" dirty="0" smtClean="0"/>
              <a:t>.</a:t>
            </a:r>
            <a:endParaRPr lang="en-US" dirty="0" smtClean="0"/>
          </a:p>
          <a:p>
            <a:pPr hangingPunct="0"/>
            <a:r>
              <a:rPr lang="en-US" dirty="0" smtClean="0"/>
              <a:t>If you do not have funds to start a center, pray for God to supply the financial needs. If a group of churches are cooperating to start the center, perhaps each church can contribute towards the project.  Perhaps students in the first classes can give offerings to help offset expenses. </a:t>
            </a:r>
          </a:p>
          <a:p>
            <a:pPr hangingPunct="0"/>
            <a:r>
              <a:rPr lang="en-US" dirty="0" smtClean="0"/>
              <a:t>A lack of funds need not prevent you from starting an extension center.  Harvestime International Institute will provide curriculum and you can start the school in a home or a similar facility where you will not be charged a rental fee.  Teachers and staff can volunteer to train the students.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0"/>
            <a:ext cx="7498080" cy="868362"/>
          </a:xfrm>
        </p:spPr>
        <p:txBody>
          <a:bodyPr/>
          <a:lstStyle/>
          <a:p>
            <a:r>
              <a:rPr lang="en-US" dirty="0" smtClean="0"/>
              <a:t>4a.  Location</a:t>
            </a:r>
            <a:endParaRPr lang="en-US" dirty="0"/>
          </a:p>
        </p:txBody>
      </p:sp>
      <p:sp>
        <p:nvSpPr>
          <p:cNvPr id="3" name="Content Placeholder 2"/>
          <p:cNvSpPr>
            <a:spLocks noGrp="1"/>
          </p:cNvSpPr>
          <p:nvPr>
            <p:ph idx="1"/>
          </p:nvPr>
        </p:nvSpPr>
        <p:spPr>
          <a:xfrm>
            <a:off x="914400" y="1219200"/>
            <a:ext cx="8019288" cy="5638800"/>
          </a:xfrm>
        </p:spPr>
        <p:txBody>
          <a:bodyPr>
            <a:normAutofit fontScale="62500" lnSpcReduction="20000"/>
          </a:bodyPr>
          <a:lstStyle/>
          <a:p>
            <a:pPr hangingPunct="0"/>
            <a:r>
              <a:rPr lang="en-US" dirty="0" smtClean="0"/>
              <a:t>Paul did not remove disciples from their native environment to receive training.  He trained them in an environment which was natural to them.  They remained in their own community and learned in their own language.   Paul selected a strategic location for the training school for disciples.  Ask God to guide you in the location of your training center. </a:t>
            </a:r>
          </a:p>
          <a:p>
            <a:pPr hangingPunct="0"/>
            <a:r>
              <a:rPr lang="en-US" dirty="0" smtClean="0"/>
              <a:t>As you consider a location for the center, ask these questions</a:t>
            </a:r>
            <a:r>
              <a:rPr lang="en-US" dirty="0" smtClean="0"/>
              <a:t>:</a:t>
            </a:r>
            <a:endParaRPr lang="en-US" dirty="0" smtClean="0"/>
          </a:p>
          <a:p>
            <a:pPr hangingPunct="0"/>
            <a:r>
              <a:rPr lang="en-US" b="1" u="sng" dirty="0" smtClean="0"/>
              <a:t>First</a:t>
            </a:r>
            <a:r>
              <a:rPr lang="en-US" b="1" dirty="0" smtClean="0"/>
              <a:t>:  Is this location accessible to the people to be trained?  </a:t>
            </a:r>
            <a:r>
              <a:rPr lang="en-US" dirty="0" smtClean="0"/>
              <a:t>People must be able to get to the school to receive training.  If you live in a village, the institute should be within walking distance of the people to be trained.  In a city, it should be easily reached by public transportation. Look for a central location which can easily be reached by a majority of the people you plan to train. </a:t>
            </a:r>
          </a:p>
          <a:p>
            <a:pPr hangingPunct="0"/>
            <a:r>
              <a:rPr lang="en-US" b="1" u="sng" dirty="0" smtClean="0"/>
              <a:t>Second</a:t>
            </a:r>
            <a:r>
              <a:rPr lang="en-US" b="1" dirty="0" smtClean="0"/>
              <a:t>:  Is it a strategic location?</a:t>
            </a:r>
            <a:r>
              <a:rPr lang="en-US" dirty="0" smtClean="0"/>
              <a:t> Ephesus was a strategic location because it was a seaport city on the natural trade routes.  If possible, locate the institute in such a place.  Choose a location where people naturally gather, visit, or where the greatest population exists. </a:t>
            </a:r>
            <a:r>
              <a:rPr lang="en-US" dirty="0" smtClean="0"/>
              <a:t> </a:t>
            </a:r>
            <a:r>
              <a:rPr lang="en-US" dirty="0" smtClean="0"/>
              <a:t> </a:t>
            </a:r>
          </a:p>
          <a:p>
            <a:pPr hangingPunct="0"/>
            <a:r>
              <a:rPr lang="en-US" dirty="0" smtClean="0"/>
              <a:t>Do not be afraid to locate the training center in strongholds of Satan.  It will provide great opportunity for students to experience what they are taught.  Ephesus was such a location because of the strong influence of the cult of Diana.</a:t>
            </a:r>
          </a:p>
          <a:p>
            <a:pPr hangingPunct="0">
              <a:buNone/>
            </a:pPr>
            <a:endParaRPr lang="en-US" dirty="0" smtClean="0"/>
          </a:p>
          <a:p>
            <a:pPr hangingPunct="0"/>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4b.   Facility</a:t>
            </a:r>
            <a:endParaRPr lang="en-US" dirty="0"/>
          </a:p>
        </p:txBody>
      </p:sp>
      <p:sp>
        <p:nvSpPr>
          <p:cNvPr id="3" name="Content Placeholder 2"/>
          <p:cNvSpPr>
            <a:spLocks noGrp="1"/>
          </p:cNvSpPr>
          <p:nvPr>
            <p:ph idx="1"/>
          </p:nvPr>
        </p:nvSpPr>
        <p:spPr/>
        <p:txBody>
          <a:bodyPr>
            <a:normAutofit fontScale="77500" lnSpcReduction="20000"/>
          </a:bodyPr>
          <a:lstStyle/>
          <a:p>
            <a:pPr hangingPunct="0"/>
            <a:r>
              <a:rPr lang="en-US" b="1" u="sng" dirty="0" smtClean="0"/>
              <a:t>Third</a:t>
            </a:r>
            <a:r>
              <a:rPr lang="en-US" b="1" dirty="0" smtClean="0"/>
              <a:t>:  What facility should be used?</a:t>
            </a:r>
            <a:r>
              <a:rPr lang="en-US" dirty="0" smtClean="0"/>
              <a:t>  It is not necessary to build a special building for the training center.  Paul used an existing facility belonging to a man named </a:t>
            </a:r>
            <a:r>
              <a:rPr lang="en-US" dirty="0" err="1" smtClean="0"/>
              <a:t>Tyrannus</a:t>
            </a:r>
            <a:r>
              <a:rPr lang="en-US" dirty="0" smtClean="0"/>
              <a:t>.  You can start the extension center in an existing church, school building, home, or public meeting hall.</a:t>
            </a:r>
          </a:p>
          <a:p>
            <a:pPr hangingPunct="0"/>
            <a:endParaRPr lang="en-US" dirty="0" smtClean="0"/>
          </a:p>
          <a:p>
            <a:pPr hangingPunct="0"/>
            <a:r>
              <a:rPr lang="en-US" dirty="0" smtClean="0"/>
              <a:t>If possible, it is best to locate the school in a neutral facility. By this we mean a building that does not belong to a specific church denomination.  This permits people from many churches to participate without excluding some groups because a facility of another denomination is being used.</a:t>
            </a:r>
          </a:p>
          <a:p>
            <a:pPr hangingPunct="0">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5.  SELECT APPROPRIATE CURRICULUM</a:t>
            </a:r>
            <a:endParaRPr lang="en-US" dirty="0"/>
          </a:p>
        </p:txBody>
      </p:sp>
      <p:sp>
        <p:nvSpPr>
          <p:cNvPr id="3" name="Content Placeholder 2"/>
          <p:cNvSpPr>
            <a:spLocks noGrp="1"/>
          </p:cNvSpPr>
          <p:nvPr>
            <p:ph idx="1"/>
          </p:nvPr>
        </p:nvSpPr>
        <p:spPr/>
        <p:txBody>
          <a:bodyPr>
            <a:normAutofit fontScale="70000" lnSpcReduction="20000"/>
          </a:bodyPr>
          <a:lstStyle/>
          <a:p>
            <a:pPr hangingPunct="0"/>
            <a:r>
              <a:rPr lang="en-US" dirty="0" smtClean="0"/>
              <a:t>Curriculum </a:t>
            </a:r>
            <a:r>
              <a:rPr lang="en-US" dirty="0" smtClean="0"/>
              <a:t>is an organized course of study.  Be sure to select curriculum that will achieve the purpose of the extension center which is to train and equip disciples.  For example, a course on  how to know God's voice is more important in achieving the purpose of the school than a course on the history of your denomination. </a:t>
            </a:r>
          </a:p>
          <a:p>
            <a:pPr hangingPunct="0"/>
            <a:r>
              <a:rPr lang="en-US" dirty="0" smtClean="0"/>
              <a:t>Curriculum in the extension center should focus on what Jesus taught which took common lay people and changed them into disciples who could reach the world with the </a:t>
            </a:r>
            <a:r>
              <a:rPr lang="en-US" dirty="0" smtClean="0"/>
              <a:t>Gospel</a:t>
            </a:r>
            <a:endParaRPr lang="en-US" dirty="0" smtClean="0"/>
          </a:p>
          <a:p>
            <a:pPr hangingPunct="0"/>
            <a:r>
              <a:rPr lang="en-US" dirty="0" smtClean="0"/>
              <a:t>In selecting curriculum you must also consider the educational level of the people you want to train.  Can they read and write?  What languages do they speak, read or write?   If there are several local dialects, is there a common trade language which can be used in the school? Will you need to teach in two languages, using a translator?</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498080" cy="1143000"/>
          </a:xfrm>
        </p:spPr>
        <p:txBody>
          <a:bodyPr>
            <a:normAutofit fontScale="90000"/>
          </a:bodyPr>
          <a:lstStyle/>
          <a:p>
            <a:r>
              <a:rPr lang="en-US" b="1" dirty="0" smtClean="0"/>
              <a:t>6.  SELECT AND TRAIN TEACHERS AND STAFF</a:t>
            </a:r>
            <a:endParaRPr lang="en-US" dirty="0"/>
          </a:p>
        </p:txBody>
      </p:sp>
      <p:sp>
        <p:nvSpPr>
          <p:cNvPr id="3" name="Content Placeholder 2"/>
          <p:cNvSpPr>
            <a:spLocks noGrp="1"/>
          </p:cNvSpPr>
          <p:nvPr>
            <p:ph idx="1"/>
          </p:nvPr>
        </p:nvSpPr>
        <p:spPr>
          <a:xfrm>
            <a:off x="1219200" y="1600200"/>
            <a:ext cx="7498080" cy="4800600"/>
          </a:xfrm>
        </p:spPr>
        <p:txBody>
          <a:bodyPr>
            <a:normAutofit fontScale="77500" lnSpcReduction="20000"/>
          </a:bodyPr>
          <a:lstStyle/>
          <a:p>
            <a:pPr hangingPunct="0"/>
            <a:r>
              <a:rPr lang="en-US" dirty="0" smtClean="0"/>
              <a:t>Ask </a:t>
            </a:r>
            <a:r>
              <a:rPr lang="en-US" dirty="0" smtClean="0"/>
              <a:t>God to guide you in the selection of teachers for the extension center.  Be sure they agree with the purpose of the school and the curriculum which will be taught.  The educational level of teachers should be considered.  They should be able to communicate at a level appropriate to the students to be trained.  But more important than their education is their spiritual experience and spiritual gifts</a:t>
            </a:r>
            <a:r>
              <a:rPr lang="en-US" dirty="0" smtClean="0"/>
              <a:t>.</a:t>
            </a:r>
            <a:endParaRPr lang="en-US" dirty="0" smtClean="0"/>
          </a:p>
          <a:p>
            <a:pPr hangingPunct="0"/>
            <a:r>
              <a:rPr lang="en-US" dirty="0" smtClean="0"/>
              <a:t>Select teachers who can guide students in experiencing what they learn.  Choose teachers who set a proper example by the demonstration of God's power in their own life and ministry. Remember that at Ephesus students learned not only in class sessions. They learned by experience and through the example set by their teacher, Paul.</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685800"/>
            <a:ext cx="7498080" cy="1143000"/>
          </a:xfrm>
        </p:spPr>
        <p:txBody>
          <a:bodyPr>
            <a:normAutofit fontScale="90000"/>
          </a:bodyPr>
          <a:lstStyle/>
          <a:p>
            <a:r>
              <a:rPr lang="en-US" b="1" dirty="0" smtClean="0"/>
              <a:t>7.  PUBLICIZE THE EXTENSION CENTER</a:t>
            </a:r>
            <a:r>
              <a:rPr lang="en-US" dirty="0" smtClean="0"/>
              <a:t/>
            </a:r>
            <a:br>
              <a:rPr lang="en-US" dirty="0" smtClean="0"/>
            </a:br>
            <a:endParaRPr lang="en-US" dirty="0"/>
          </a:p>
        </p:txBody>
      </p:sp>
      <p:sp>
        <p:nvSpPr>
          <p:cNvPr id="3" name="Content Placeholder 2"/>
          <p:cNvSpPr>
            <a:spLocks noGrp="1"/>
          </p:cNvSpPr>
          <p:nvPr>
            <p:ph idx="1"/>
          </p:nvPr>
        </p:nvSpPr>
        <p:spPr>
          <a:xfrm>
            <a:off x="1295400" y="1828800"/>
            <a:ext cx="7498080" cy="4343400"/>
          </a:xfrm>
        </p:spPr>
        <p:txBody>
          <a:bodyPr>
            <a:normAutofit/>
          </a:bodyPr>
          <a:lstStyle/>
          <a:p>
            <a:pPr hangingPunct="0"/>
            <a:r>
              <a:rPr lang="en-US" dirty="0" smtClean="0"/>
              <a:t>People </a:t>
            </a:r>
            <a:r>
              <a:rPr lang="en-US" dirty="0" smtClean="0"/>
              <a:t>cannot attend the school to receive training if they do not know it exists.  You must spread the news of the center throughout the village or city where you plan to minister.  Use the file entitled Publicity on this CD ROM to assist you in publicizing your school.</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 </a:t>
            </a:r>
            <a:r>
              <a:rPr lang="en-US" b="1" dirty="0" smtClean="0"/>
              <a:t>CONDUCT THE FIRST </a:t>
            </a:r>
            <a:r>
              <a:rPr lang="en-US" b="1" dirty="0" smtClean="0"/>
              <a:t>SESSION - A</a:t>
            </a:r>
            <a:endParaRPr lang="en-US" dirty="0"/>
          </a:p>
        </p:txBody>
      </p:sp>
      <p:sp>
        <p:nvSpPr>
          <p:cNvPr id="3" name="Content Placeholder 2"/>
          <p:cNvSpPr>
            <a:spLocks noGrp="1"/>
          </p:cNvSpPr>
          <p:nvPr>
            <p:ph idx="1"/>
          </p:nvPr>
        </p:nvSpPr>
        <p:spPr/>
        <p:txBody>
          <a:bodyPr>
            <a:normAutofit fontScale="77500" lnSpcReduction="20000"/>
          </a:bodyPr>
          <a:lstStyle/>
          <a:p>
            <a:pPr hangingPunct="0"/>
            <a:r>
              <a:rPr lang="en-US" dirty="0" smtClean="0"/>
              <a:t>The </a:t>
            </a:r>
            <a:r>
              <a:rPr lang="en-US" dirty="0" smtClean="0"/>
              <a:t>first class session of the training center is very important.  It should be open to all pastors and believers of the community.  The session should include:</a:t>
            </a:r>
          </a:p>
          <a:p>
            <a:pPr hangingPunct="0">
              <a:buNone/>
            </a:pPr>
            <a:endParaRPr lang="en-US" dirty="0" smtClean="0"/>
          </a:p>
          <a:p>
            <a:pPr hangingPunct="0"/>
            <a:r>
              <a:rPr lang="en-US" dirty="0" smtClean="0"/>
              <a:t>1.  Introduction of teachers and staff.</a:t>
            </a:r>
          </a:p>
          <a:p>
            <a:pPr hangingPunct="0">
              <a:buNone/>
            </a:pPr>
            <a:endParaRPr lang="en-US" dirty="0" smtClean="0"/>
          </a:p>
          <a:p>
            <a:pPr hangingPunct="0"/>
            <a:r>
              <a:rPr lang="en-US" dirty="0" smtClean="0"/>
              <a:t>2.  Explanation of the purpose of the training center.</a:t>
            </a:r>
          </a:p>
          <a:p>
            <a:pPr hangingPunct="0">
              <a:buNone/>
            </a:pPr>
            <a:endParaRPr lang="en-US" dirty="0" smtClean="0"/>
          </a:p>
          <a:p>
            <a:pPr hangingPunct="0"/>
            <a:r>
              <a:rPr lang="en-US" dirty="0" smtClean="0"/>
              <a:t>3.  Introduction to the curriculum which will be used in the school.</a:t>
            </a:r>
          </a:p>
          <a:p>
            <a:pPr hangingPunct="0">
              <a:buNone/>
            </a:pPr>
            <a:endParaRPr lang="en-US" dirty="0" smtClean="0"/>
          </a:p>
          <a:p>
            <a:pPr hangingPunct="0"/>
            <a:r>
              <a:rPr lang="en-US" dirty="0" smtClean="0"/>
              <a:t>4.  A time of prayer, praise, and singing.</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Lay Leader Training</a:t>
            </a:r>
            <a:endParaRPr lang="en-US" dirty="0"/>
          </a:p>
        </p:txBody>
      </p:sp>
      <p:sp>
        <p:nvSpPr>
          <p:cNvPr id="3" name="Content Placeholder 2"/>
          <p:cNvSpPr>
            <a:spLocks noGrp="1"/>
          </p:cNvSpPr>
          <p:nvPr>
            <p:ph idx="1"/>
          </p:nvPr>
        </p:nvSpPr>
        <p:spPr/>
        <p:txBody>
          <a:bodyPr>
            <a:normAutofit fontScale="85000" lnSpcReduction="10000"/>
          </a:bodyPr>
          <a:lstStyle/>
          <a:p>
            <a:pPr hangingPunct="0"/>
            <a:r>
              <a:rPr lang="en-US" dirty="0" smtClean="0"/>
              <a:t>Harvestime International Institute is a lay training program designed to reach every level of the Body of Christ. This Bible based training can be used for individual study and for small group Bible study in homes, organizations, schools, prisons, and churches on a local, national, or international basis.</a:t>
            </a:r>
          </a:p>
          <a:p>
            <a:pPr hangingPunct="0"/>
            <a:endParaRPr lang="en-US" dirty="0" smtClean="0"/>
          </a:p>
          <a:p>
            <a:r>
              <a:rPr lang="en-US" dirty="0" smtClean="0"/>
              <a:t>Harvestime International Institute was conceived by the Holy Spirit and in answer to a cry from the harvest fields of the world for materials geared for training the average layman.</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Session - B</a:t>
            </a:r>
            <a:endParaRPr lang="en-US" dirty="0"/>
          </a:p>
        </p:txBody>
      </p:sp>
      <p:sp>
        <p:nvSpPr>
          <p:cNvPr id="3" name="Content Placeholder 2"/>
          <p:cNvSpPr>
            <a:spLocks noGrp="1"/>
          </p:cNvSpPr>
          <p:nvPr>
            <p:ph idx="1"/>
          </p:nvPr>
        </p:nvSpPr>
        <p:spPr/>
        <p:txBody>
          <a:bodyPr>
            <a:normAutofit fontScale="85000" lnSpcReduction="10000"/>
          </a:bodyPr>
          <a:lstStyle/>
          <a:p>
            <a:pPr hangingPunct="0"/>
            <a:r>
              <a:rPr lang="en-US" dirty="0" smtClean="0"/>
              <a:t>5.  A motivational teaching session, exemplary of what the school will offer.</a:t>
            </a:r>
          </a:p>
          <a:p>
            <a:pPr hangingPunct="0">
              <a:buNone/>
            </a:pPr>
            <a:endParaRPr lang="en-US" dirty="0" smtClean="0"/>
          </a:p>
          <a:p>
            <a:pPr hangingPunct="0"/>
            <a:r>
              <a:rPr lang="en-US" dirty="0" smtClean="0"/>
              <a:t>6.  A closing prayer of dedication of the facility and teachers.     </a:t>
            </a:r>
          </a:p>
          <a:p>
            <a:pPr hangingPunct="0"/>
            <a:r>
              <a:rPr lang="en-US" dirty="0" smtClean="0"/>
              <a:t>7.  Registration of those who want to participate in the training program.  Registration should be done at the conclusion of the first session before dismissal.  Students will have met the teachers, received an introduction to the curriculum, and experienced a sample of the teaching.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9. </a:t>
            </a:r>
            <a:r>
              <a:rPr lang="en-US" b="1" dirty="0" smtClean="0"/>
              <a:t>REGULAR </a:t>
            </a:r>
            <a:r>
              <a:rPr lang="en-US" b="1" dirty="0" smtClean="0"/>
              <a:t>CLASS SESSIONS</a:t>
            </a:r>
            <a:endParaRPr lang="en-US" dirty="0"/>
          </a:p>
        </p:txBody>
      </p:sp>
      <p:sp>
        <p:nvSpPr>
          <p:cNvPr id="3" name="Content Placeholder 2"/>
          <p:cNvSpPr>
            <a:spLocks noGrp="1"/>
          </p:cNvSpPr>
          <p:nvPr>
            <p:ph idx="1"/>
          </p:nvPr>
        </p:nvSpPr>
        <p:spPr>
          <a:xfrm>
            <a:off x="1066800" y="1447800"/>
            <a:ext cx="7866888" cy="5257800"/>
          </a:xfrm>
        </p:spPr>
        <p:txBody>
          <a:bodyPr>
            <a:normAutofit fontScale="77500" lnSpcReduction="20000"/>
          </a:bodyPr>
          <a:lstStyle/>
          <a:p>
            <a:pPr hangingPunct="0"/>
            <a:r>
              <a:rPr lang="en-US" dirty="0" smtClean="0"/>
              <a:t>Here </a:t>
            </a:r>
            <a:r>
              <a:rPr lang="en-US" dirty="0" smtClean="0"/>
              <a:t>are some guidelines for conducting regular class sessions</a:t>
            </a:r>
            <a:r>
              <a:rPr lang="en-US" dirty="0" smtClean="0"/>
              <a:t>:</a:t>
            </a:r>
            <a:endParaRPr lang="en-US" dirty="0" smtClean="0"/>
          </a:p>
          <a:p>
            <a:pPr hangingPunct="0"/>
            <a:r>
              <a:rPr lang="en-US" dirty="0" smtClean="0"/>
              <a:t>1.	</a:t>
            </a:r>
            <a:r>
              <a:rPr lang="en-US" b="1" dirty="0" smtClean="0"/>
              <a:t>Be prepared:</a:t>
            </a:r>
            <a:r>
              <a:rPr lang="en-US" dirty="0" smtClean="0"/>
              <a:t> Each teacher should be thoroughly acquainted with the subject matter he is to teach.  He should have proper supplies and materials ready for each class session.  He should have specific objectives for each lesson.  If you are using Harvestime International Institute materials, objectives are listed at the beginning of each chapter.  Be sure the classrooms are also ready for the  students.  Have textbooks ready for each student.  You might set up audio and video listening/viewing centers if you have the proper equipment for this.  Students can listen to audio and video taped instruction</a:t>
            </a:r>
            <a:r>
              <a:rPr lang="en-US" dirty="0" smtClean="0"/>
              <a:t>.</a:t>
            </a:r>
            <a:endParaRPr lang="en-US" dirty="0" smtClean="0"/>
          </a:p>
          <a:p>
            <a:pPr hangingPunct="0"/>
            <a:r>
              <a:rPr lang="en-US" dirty="0" smtClean="0"/>
              <a:t>2.	</a:t>
            </a:r>
            <a:r>
              <a:rPr lang="en-US" b="1" dirty="0" smtClean="0"/>
              <a:t>Be punctual:</a:t>
            </a:r>
            <a:r>
              <a:rPr lang="en-US" dirty="0" smtClean="0"/>
              <a:t>  Start and conclude class sessions on time, unless the Holy Spirit leads otherwise.</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Regular Class Sessions - B</a:t>
            </a:r>
            <a:endParaRPr lang="en-US" dirty="0"/>
          </a:p>
        </p:txBody>
      </p:sp>
      <p:sp>
        <p:nvSpPr>
          <p:cNvPr id="3" name="Content Placeholder 2"/>
          <p:cNvSpPr>
            <a:spLocks noGrp="1"/>
          </p:cNvSpPr>
          <p:nvPr>
            <p:ph idx="1"/>
          </p:nvPr>
        </p:nvSpPr>
        <p:spPr>
          <a:xfrm>
            <a:off x="1435608" y="1447800"/>
            <a:ext cx="7498080" cy="5181600"/>
          </a:xfrm>
        </p:spPr>
        <p:txBody>
          <a:bodyPr>
            <a:normAutofit fontScale="85000" lnSpcReduction="20000"/>
          </a:bodyPr>
          <a:lstStyle/>
          <a:p>
            <a:pPr hangingPunct="0"/>
            <a:r>
              <a:rPr lang="en-US" b="1" dirty="0" smtClean="0"/>
              <a:t>3. Pray</a:t>
            </a:r>
            <a:r>
              <a:rPr lang="en-US" b="1" dirty="0" smtClean="0"/>
              <a:t>:</a:t>
            </a:r>
            <a:r>
              <a:rPr lang="en-US" dirty="0" smtClean="0"/>
              <a:t>  Open and close class sessions in prayer.</a:t>
            </a:r>
          </a:p>
          <a:p>
            <a:pPr hangingPunct="0">
              <a:buNone/>
            </a:pPr>
            <a:endParaRPr lang="en-US" dirty="0" smtClean="0"/>
          </a:p>
          <a:p>
            <a:pPr hangingPunct="0"/>
            <a:r>
              <a:rPr lang="en-US" dirty="0" smtClean="0"/>
              <a:t>4.	</a:t>
            </a:r>
            <a:r>
              <a:rPr lang="en-US" b="1" dirty="0" smtClean="0"/>
              <a:t>Review and summarize:</a:t>
            </a:r>
            <a:r>
              <a:rPr lang="en-US" dirty="0" smtClean="0"/>
              <a:t>  Start each class session with a brief review of what was taught in the last class session. Close each class with a summary of the lesson taught in that session.</a:t>
            </a:r>
          </a:p>
          <a:p>
            <a:pPr hangingPunct="0">
              <a:buNone/>
            </a:pPr>
            <a:endParaRPr lang="en-US" dirty="0" smtClean="0"/>
          </a:p>
          <a:p>
            <a:pPr hangingPunct="0"/>
            <a:r>
              <a:rPr lang="en-US" dirty="0" smtClean="0"/>
              <a:t>5.	</a:t>
            </a:r>
            <a:r>
              <a:rPr lang="en-US" b="1" dirty="0" smtClean="0"/>
              <a:t>Use various teaching methods:</a:t>
            </a:r>
            <a:r>
              <a:rPr lang="en-US" dirty="0" smtClean="0"/>
              <a:t>  For training in these methods study the Harvestime International Institute course, </a:t>
            </a:r>
            <a:r>
              <a:rPr lang="en-US" i="1" dirty="0" smtClean="0"/>
              <a:t>"Teaching Tactics."</a:t>
            </a:r>
            <a:endParaRPr lang="en-US" dirty="0" smtClean="0"/>
          </a:p>
          <a:p>
            <a:pPr hangingPunct="0">
              <a:buNone/>
            </a:pPr>
            <a:endParaRPr lang="en-US" dirty="0" smtClean="0"/>
          </a:p>
          <a:p>
            <a:pPr hangingPunct="0"/>
            <a:r>
              <a:rPr lang="en-US" dirty="0" smtClean="0"/>
              <a:t>6.	</a:t>
            </a:r>
            <a:r>
              <a:rPr lang="en-US" b="1" dirty="0" smtClean="0"/>
              <a:t>Be open to the moving of the Holy Spirit:</a:t>
            </a:r>
            <a:r>
              <a:rPr lang="en-US" dirty="0" smtClean="0"/>
              <a:t>  This is more important than completing the lesson or following a planned format</a:t>
            </a:r>
            <a:r>
              <a:rPr lang="en-US" dirty="0" smtClean="0"/>
              <a:t>.</a:t>
            </a:r>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Regular Class Sessions - 3</a:t>
            </a:r>
            <a:endParaRPr lang="en-US" dirty="0"/>
          </a:p>
        </p:txBody>
      </p:sp>
      <p:sp>
        <p:nvSpPr>
          <p:cNvPr id="3" name="Content Placeholder 2"/>
          <p:cNvSpPr>
            <a:spLocks noGrp="1"/>
          </p:cNvSpPr>
          <p:nvPr>
            <p:ph idx="1"/>
          </p:nvPr>
        </p:nvSpPr>
        <p:spPr/>
        <p:txBody>
          <a:bodyPr>
            <a:normAutofit fontScale="85000" lnSpcReduction="10000"/>
          </a:bodyPr>
          <a:lstStyle/>
          <a:p>
            <a:pPr hangingPunct="0"/>
            <a:r>
              <a:rPr lang="en-US" b="1" dirty="0" smtClean="0"/>
              <a:t>7. Guide </a:t>
            </a:r>
            <a:r>
              <a:rPr lang="en-US" b="1" dirty="0" smtClean="0"/>
              <a:t>students to experience what is taught:</a:t>
            </a:r>
            <a:r>
              <a:rPr lang="en-US" dirty="0" smtClean="0"/>
              <a:t> For example, if you are teaching on healing, pray for those present who are sick.  If teaching on the baptism of the Holy Spirit, lead those who do not have it into the experience.</a:t>
            </a:r>
          </a:p>
          <a:p>
            <a:pPr hangingPunct="0">
              <a:buNone/>
            </a:pPr>
            <a:endParaRPr lang="en-US" dirty="0" smtClean="0"/>
          </a:p>
          <a:p>
            <a:pPr hangingPunct="0"/>
            <a:r>
              <a:rPr lang="en-US" dirty="0" smtClean="0"/>
              <a:t>8.	</a:t>
            </a:r>
            <a:r>
              <a:rPr lang="en-US" b="1" dirty="0" smtClean="0"/>
              <a:t>Plan out-of-class learning experiences:</a:t>
            </a:r>
            <a:r>
              <a:rPr lang="en-US" dirty="0" smtClean="0"/>
              <a:t>  Give study assignments for students to complete between class sessions.  Provide opportunities for them to put into practice what they are learning by practical ministry in their church and community. </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1 : Visualizing</a:t>
            </a:r>
            <a:endParaRPr lang="en-US" dirty="0"/>
          </a:p>
        </p:txBody>
      </p:sp>
      <p:sp>
        <p:nvSpPr>
          <p:cNvPr id="3" name="Content Placeholder 2"/>
          <p:cNvSpPr>
            <a:spLocks noGrp="1"/>
          </p:cNvSpPr>
          <p:nvPr>
            <p:ph idx="1"/>
          </p:nvPr>
        </p:nvSpPr>
        <p:spPr/>
        <p:txBody>
          <a:bodyPr>
            <a:normAutofit fontScale="77500" lnSpcReduction="20000"/>
          </a:bodyPr>
          <a:lstStyle/>
          <a:p>
            <a:pPr hangingPunct="0"/>
            <a:r>
              <a:rPr lang="en-US" dirty="0" smtClean="0"/>
              <a:t>Communicating </a:t>
            </a:r>
            <a:r>
              <a:rPr lang="en-US" dirty="0" smtClean="0"/>
              <a:t>the vision of spiritual harvest. </a:t>
            </a:r>
          </a:p>
          <a:p>
            <a:pPr hangingPunct="0"/>
            <a:r>
              <a:rPr lang="en-US" b="1" dirty="0" smtClean="0"/>
              <a:t>STRATEGIES FOR SPIRITUAL HARVEST</a:t>
            </a:r>
            <a:r>
              <a:rPr lang="en-US" dirty="0" smtClean="0"/>
              <a:t>:</a:t>
            </a:r>
          </a:p>
          <a:p>
            <a:pPr hangingPunct="0">
              <a:buNone/>
            </a:pPr>
            <a:endParaRPr lang="en-US" dirty="0" smtClean="0"/>
          </a:p>
          <a:p>
            <a:pPr hangingPunct="0"/>
            <a:r>
              <a:rPr lang="en-US" dirty="0" smtClean="0"/>
              <a:t>The initial call of Jesus Christ to men was to be spiritually reproductive: "Follow me, and I will make you fishers of men."  His final command, that of the Great Commission, also challenged followers to spiritual reproduction.  Using the analogy of the natural harvest, this course focuses on promises of spiritual harvest, things that prevent harvest, and keys to effective harvest. It communicates the vision which the remainder of Institute training equips students to fulfill. (ISBN #1-930703-02-3 )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hangingPunct="0"/>
            <a:r>
              <a:rPr lang="en-US" b="1" u="sng" dirty="0" smtClean="0"/>
              <a:t>MODULE TWO: DEPUTIZING</a:t>
            </a:r>
            <a:r>
              <a:rPr lang="en-US" dirty="0" smtClean="0"/>
              <a:t/>
            </a:r>
            <a:br>
              <a:rPr lang="en-US" dirty="0" smtClean="0"/>
            </a:br>
            <a:r>
              <a:rPr lang="en-US" dirty="0" smtClean="0"/>
              <a:t>Training laborers to fulfill the vision.</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hangingPunct="0"/>
            <a:r>
              <a:rPr lang="en-US" b="1" dirty="0" smtClean="0"/>
              <a:t>FOUNDATIONS OF FAITH</a:t>
            </a:r>
            <a:r>
              <a:rPr lang="en-US" dirty="0" smtClean="0"/>
              <a:t>:</a:t>
            </a:r>
            <a:endParaRPr lang="en-US" dirty="0" smtClean="0"/>
          </a:p>
          <a:p>
            <a:pPr hangingPunct="0"/>
            <a:r>
              <a:rPr lang="en-US" dirty="0" smtClean="0"/>
              <a:t>This course stresses the importance of proper spiritual foundations for life and ministry by focusing on foundations of the Christian faith identified in Hebrews 6:1: Repentance, faith, baptism, laying on of hands, resurrection, and eternal judgment. (ISBN #1-930703-03-1)</a:t>
            </a:r>
          </a:p>
          <a:p>
            <a:pPr hangingPunct="0">
              <a:buNone/>
            </a:pPr>
            <a:r>
              <a:rPr lang="en-US" dirty="0" smtClean="0"/>
              <a:t> </a:t>
            </a:r>
          </a:p>
          <a:p>
            <a:pPr hangingPunct="0"/>
            <a:r>
              <a:rPr lang="en-US" b="1" dirty="0" smtClean="0"/>
              <a:t>KINGDOM LIVING</a:t>
            </a:r>
            <a:r>
              <a:rPr lang="en-US" dirty="0" smtClean="0"/>
              <a:t>:</a:t>
            </a:r>
            <a:endParaRPr lang="en-US" dirty="0" smtClean="0"/>
          </a:p>
          <a:p>
            <a:pPr hangingPunct="0"/>
            <a:r>
              <a:rPr lang="en-US" dirty="0" smtClean="0"/>
              <a:t>The "Gospel of the Kingdom" shall be preached in all the world before the return of the Lord Jesus Christ (Matthew 24:14).  Understanding of Kingdom principles is necessary if one is to spread the Gospel of the Kingdom.  This course focuses on patterns and principles of Kingdom living applicable to life and ministry. (ISBN #1-9030703-04-x)</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2 – cont’d</a:t>
            </a:r>
            <a:endParaRPr lang="en-US" dirty="0"/>
          </a:p>
        </p:txBody>
      </p:sp>
      <p:sp>
        <p:nvSpPr>
          <p:cNvPr id="3" name="Content Placeholder 2"/>
          <p:cNvSpPr>
            <a:spLocks noGrp="1"/>
          </p:cNvSpPr>
          <p:nvPr>
            <p:ph idx="1"/>
          </p:nvPr>
        </p:nvSpPr>
        <p:spPr>
          <a:xfrm>
            <a:off x="1219200" y="1447800"/>
            <a:ext cx="7714488" cy="5029200"/>
          </a:xfrm>
        </p:spPr>
        <p:txBody>
          <a:bodyPr>
            <a:normAutofit fontScale="77500" lnSpcReduction="20000"/>
          </a:bodyPr>
          <a:lstStyle/>
          <a:p>
            <a:pPr hangingPunct="0"/>
            <a:r>
              <a:rPr lang="en-US" b="1" dirty="0" smtClean="0"/>
              <a:t>SPIRITUAL STRATEGIES: A MANUAL OF SPIRITUAL WARFARE</a:t>
            </a:r>
            <a:r>
              <a:rPr lang="en-US" b="1" dirty="0" smtClean="0"/>
              <a:t>:</a:t>
            </a:r>
            <a:endParaRPr lang="en-US" dirty="0" smtClean="0"/>
          </a:p>
          <a:p>
            <a:pPr hangingPunct="0"/>
            <a:r>
              <a:rPr lang="en-US" dirty="0" smtClean="0"/>
              <a:t>This course moves participants beyond the natural world into the realm of the spirit. Tactics of the enemy are analyzed and strategies of spiritual warfare assuring victory over the principalities and powers of the spirit world are explained. (ISBN #1-9030703-05-8)</a:t>
            </a:r>
          </a:p>
          <a:p>
            <a:pPr hangingPunct="0">
              <a:buNone/>
            </a:pPr>
            <a:endParaRPr lang="en-US" dirty="0" smtClean="0"/>
          </a:p>
          <a:p>
            <a:pPr hangingPunct="0"/>
            <a:r>
              <a:rPr lang="en-US" b="1" dirty="0" smtClean="0"/>
              <a:t>MINISTRY OF THE HOLY SPIRIT</a:t>
            </a:r>
            <a:r>
              <a:rPr lang="en-US" dirty="0" smtClean="0"/>
              <a:t>:</a:t>
            </a:r>
            <a:endParaRPr lang="en-US" dirty="0" smtClean="0"/>
          </a:p>
          <a:p>
            <a:pPr hangingPunct="0"/>
            <a:r>
              <a:rPr lang="en-US" dirty="0" smtClean="0"/>
              <a:t>This study focuses on the ministry of the Holy Spirit, spiritual fruit, and spiritual gifts.  Students are guided in discovery of their own spiritual gifts and position of ministry in the Body of Christ. (ISBN #1-9030703-06-6) </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2 – cont’d</a:t>
            </a:r>
            <a:endParaRPr lang="en-US" dirty="0"/>
          </a:p>
        </p:txBody>
      </p:sp>
      <p:sp>
        <p:nvSpPr>
          <p:cNvPr id="3" name="Content Placeholder 2"/>
          <p:cNvSpPr>
            <a:spLocks noGrp="1"/>
          </p:cNvSpPr>
          <p:nvPr>
            <p:ph idx="1"/>
          </p:nvPr>
        </p:nvSpPr>
        <p:spPr>
          <a:xfrm>
            <a:off x="1143000" y="1447800"/>
            <a:ext cx="7790688" cy="5181600"/>
          </a:xfrm>
        </p:spPr>
        <p:txBody>
          <a:bodyPr>
            <a:normAutofit fontScale="70000" lnSpcReduction="20000"/>
          </a:bodyPr>
          <a:lstStyle/>
          <a:p>
            <a:pPr hangingPunct="0"/>
            <a:r>
              <a:rPr lang="en-US" b="1" dirty="0" smtClean="0"/>
              <a:t>KNOWING GOD'S VOICE</a:t>
            </a:r>
            <a:r>
              <a:rPr lang="en-US" dirty="0" smtClean="0"/>
              <a:t>:</a:t>
            </a:r>
            <a:endParaRPr lang="en-US" dirty="0" smtClean="0"/>
          </a:p>
          <a:p>
            <a:pPr hangingPunct="0"/>
            <a:r>
              <a:rPr lang="en-US" dirty="0" smtClean="0"/>
              <a:t>This course explains how God speaks to men today and how to find His general and specific plans for life.  A Christian model for decision making is presented, along with guidelines for overcoming wrong decisions, steps to take if you have missed the will of God, and methods for dealing with questionable practices. (ISBN #1-9030703-07-4) </a:t>
            </a:r>
          </a:p>
          <a:p>
            <a:pPr hangingPunct="0">
              <a:buNone/>
            </a:pPr>
            <a:endParaRPr lang="en-US" dirty="0" smtClean="0"/>
          </a:p>
          <a:p>
            <a:pPr hangingPunct="0"/>
            <a:r>
              <a:rPr lang="en-US" b="1" dirty="0" smtClean="0"/>
              <a:t>CREATIVE BIBLE STUDY METHODS</a:t>
            </a:r>
            <a:r>
              <a:rPr lang="en-US" b="1" dirty="0" smtClean="0"/>
              <a:t>:</a:t>
            </a:r>
            <a:endParaRPr lang="en-US" dirty="0" smtClean="0"/>
          </a:p>
          <a:p>
            <a:pPr hangingPunct="0"/>
            <a:r>
              <a:rPr lang="en-US" dirty="0" smtClean="0"/>
              <a:t>This course equips students for personal study of the Word of God after the conclusion of Institute training.  Students learn how to study the Bible by book, chapter, paragraph, verse, and word.  Other methods taught  include biographical, devotional, theological, typological, and topical.  Special guidelines for studying Bible poetry and prophecy are presented and students are taught methods of charting and outlining. (ISBN #1-9030703-08-2)</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2 – cont’d</a:t>
            </a:r>
            <a:endParaRPr lang="en-US" dirty="0"/>
          </a:p>
        </p:txBody>
      </p:sp>
      <p:sp>
        <p:nvSpPr>
          <p:cNvPr id="3" name="Content Placeholder 2"/>
          <p:cNvSpPr>
            <a:spLocks noGrp="1"/>
          </p:cNvSpPr>
          <p:nvPr>
            <p:ph idx="1"/>
          </p:nvPr>
        </p:nvSpPr>
        <p:spPr/>
        <p:txBody>
          <a:bodyPr/>
          <a:lstStyle/>
          <a:p>
            <a:pPr hangingPunct="0"/>
            <a:r>
              <a:rPr lang="en-US" b="1" dirty="0" smtClean="0"/>
              <a:t>BASIC BIBLE SURVEY</a:t>
            </a:r>
            <a:r>
              <a:rPr lang="en-US" b="1" dirty="0" smtClean="0"/>
              <a:t>:</a:t>
            </a:r>
            <a:endParaRPr lang="en-US" dirty="0" smtClean="0"/>
          </a:p>
          <a:p>
            <a:r>
              <a:rPr lang="en-US" dirty="0" smtClean="0"/>
              <a:t>This survey provides an overview of the entire Bible.  Study outlines of each book of the Bible are provided for further development by the student.  </a:t>
            </a:r>
            <a:r>
              <a:rPr lang="en-US" dirty="0" smtClean="0"/>
              <a:t/>
            </a:r>
            <a:br>
              <a:rPr lang="en-US" dirty="0" smtClean="0"/>
            </a:br>
            <a:r>
              <a:rPr lang="en-US" dirty="0" smtClean="0"/>
              <a:t>Volume </a:t>
            </a:r>
            <a:r>
              <a:rPr lang="en-US" dirty="0" smtClean="0"/>
              <a:t>One: Introduction and Old Testament (ISBN #1-9030703-09-0).  Volume Two: New Testament. (ISBN #1-9030703-10-4)</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498080" cy="1295400"/>
          </a:xfrm>
        </p:spPr>
        <p:txBody>
          <a:bodyPr>
            <a:normAutofit fontScale="90000"/>
          </a:bodyPr>
          <a:lstStyle/>
          <a:p>
            <a:pPr hangingPunct="0"/>
            <a:r>
              <a:rPr lang="en-US" sz="3600" b="1" u="sng" dirty="0" smtClean="0"/>
              <a:t>MODULE THREE: MULTIPLYING</a:t>
            </a:r>
            <a:r>
              <a:rPr lang="en-US" dirty="0" smtClean="0"/>
              <a:t/>
            </a:r>
            <a:br>
              <a:rPr lang="en-US" dirty="0" smtClean="0"/>
            </a:br>
            <a:r>
              <a:rPr lang="en-US" sz="2700" dirty="0" smtClean="0"/>
              <a:t>Multiplying the spiritual labor force which has been trained. </a:t>
            </a:r>
            <a:endParaRPr lang="en-US" dirty="0"/>
          </a:p>
        </p:txBody>
      </p:sp>
      <p:sp>
        <p:nvSpPr>
          <p:cNvPr id="3" name="Content Placeholder 2"/>
          <p:cNvSpPr>
            <a:spLocks noGrp="1"/>
          </p:cNvSpPr>
          <p:nvPr>
            <p:ph idx="1"/>
          </p:nvPr>
        </p:nvSpPr>
        <p:spPr>
          <a:xfrm>
            <a:off x="1435608" y="1600200"/>
            <a:ext cx="7498080" cy="4648200"/>
          </a:xfrm>
        </p:spPr>
        <p:txBody>
          <a:bodyPr>
            <a:normAutofit fontScale="77500" lnSpcReduction="20000"/>
          </a:bodyPr>
          <a:lstStyle/>
          <a:p>
            <a:pPr hangingPunct="0"/>
            <a:r>
              <a:rPr lang="en-US" b="1" dirty="0" smtClean="0"/>
              <a:t>DEVELOPING A BIBLICAL WORLD VIEW</a:t>
            </a:r>
            <a:r>
              <a:rPr lang="en-US" b="1" dirty="0" smtClean="0"/>
              <a:t>:</a:t>
            </a:r>
            <a:endParaRPr lang="en-US" dirty="0" smtClean="0"/>
          </a:p>
          <a:p>
            <a:pPr hangingPunct="0"/>
            <a:r>
              <a:rPr lang="en-US" dirty="0" smtClean="0"/>
              <a:t>This course examines the Biblical world view from Genesis through Revelation.  God's plan for the nations of the world from the beginning of time is detailed.  Current worldwide spiritual need is also presented. (ISBN #1-9030703-11-2) </a:t>
            </a:r>
          </a:p>
          <a:p>
            <a:pPr hangingPunct="0">
              <a:buNone/>
            </a:pPr>
            <a:endParaRPr lang="en-US" dirty="0" smtClean="0"/>
          </a:p>
          <a:p>
            <a:pPr hangingPunct="0"/>
            <a:r>
              <a:rPr lang="en-US" b="1" dirty="0" smtClean="0"/>
              <a:t>TEACHING TACTICS</a:t>
            </a:r>
            <a:r>
              <a:rPr lang="en-US" b="1" dirty="0" smtClean="0"/>
              <a:t>:</a:t>
            </a:r>
            <a:endParaRPr lang="en-US" dirty="0" smtClean="0"/>
          </a:p>
          <a:p>
            <a:pPr hangingPunct="0"/>
            <a:r>
              <a:rPr lang="en-US" dirty="0" smtClean="0"/>
              <a:t>This course examines the methods Jesus used to teach and preach the Gospel.  Students are taught how to prepare and present lessons and how to teach and preach the Gospel. (ISBN #1-9030703-12-0)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Mobilizing The 99%</a:t>
            </a:r>
            <a:endParaRPr lang="en-US" dirty="0"/>
          </a:p>
        </p:txBody>
      </p:sp>
      <p:sp>
        <p:nvSpPr>
          <p:cNvPr id="3" name="Content Placeholder 2"/>
          <p:cNvSpPr>
            <a:spLocks noGrp="1"/>
          </p:cNvSpPr>
          <p:nvPr>
            <p:ph idx="1"/>
          </p:nvPr>
        </p:nvSpPr>
        <p:spPr/>
        <p:txBody>
          <a:bodyPr>
            <a:normAutofit fontScale="92500" lnSpcReduction="20000"/>
          </a:bodyPr>
          <a:lstStyle/>
          <a:p>
            <a:pPr hangingPunct="0"/>
            <a:r>
              <a:rPr lang="en-US" dirty="0" smtClean="0"/>
              <a:t>The Church is a spiritual body under commission.  Since 99% of the Church is composed of laymen, this force must be motivated to become reproductive in order to harvest the spiritual fields of the nations of the world. </a:t>
            </a:r>
          </a:p>
          <a:p>
            <a:pPr hangingPunct="0"/>
            <a:endParaRPr lang="en-US" dirty="0" smtClean="0"/>
          </a:p>
          <a:p>
            <a:r>
              <a:rPr lang="en-US" dirty="0" smtClean="0"/>
              <a:t>Through application of Scriptural principles, this training results in each believer having the potential to raise up other motivated Christians, creating a new network of evangelism throughout the world.</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3 – cont’d</a:t>
            </a:r>
            <a:endParaRPr lang="en-US" dirty="0"/>
          </a:p>
        </p:txBody>
      </p:sp>
      <p:sp>
        <p:nvSpPr>
          <p:cNvPr id="3" name="Content Placeholder 2"/>
          <p:cNvSpPr>
            <a:spLocks noGrp="1"/>
          </p:cNvSpPr>
          <p:nvPr>
            <p:ph idx="1"/>
          </p:nvPr>
        </p:nvSpPr>
        <p:spPr/>
        <p:txBody>
          <a:bodyPr>
            <a:normAutofit fontScale="77500" lnSpcReduction="20000"/>
          </a:bodyPr>
          <a:lstStyle/>
          <a:p>
            <a:pPr hangingPunct="0"/>
            <a:r>
              <a:rPr lang="en-US" b="1" dirty="0" smtClean="0"/>
              <a:t>MULTIPLICATION METHODOLOGIES</a:t>
            </a:r>
            <a:r>
              <a:rPr lang="en-US" b="1" dirty="0" smtClean="0"/>
              <a:t>:</a:t>
            </a:r>
            <a:endParaRPr lang="en-US" dirty="0" smtClean="0"/>
          </a:p>
          <a:p>
            <a:pPr hangingPunct="0">
              <a:buNone/>
            </a:pPr>
            <a:r>
              <a:rPr lang="en-US" dirty="0" smtClean="0"/>
              <a:t>God's plan for spiritual multiplication is presented.  This study reveals how a single Christian can be responsible for the multiplication of thousands of trained and motivated believers. Church growth principles are emphasized.  (ISBN #1-9030703-13-9)</a:t>
            </a:r>
          </a:p>
          <a:p>
            <a:pPr hangingPunct="0">
              <a:buNone/>
            </a:pPr>
            <a:endParaRPr lang="en-US" dirty="0" smtClean="0"/>
          </a:p>
          <a:p>
            <a:pPr hangingPunct="0"/>
            <a:r>
              <a:rPr lang="en-US" b="1" dirty="0" smtClean="0"/>
              <a:t>POWER PRINCIPLES</a:t>
            </a:r>
            <a:r>
              <a:rPr lang="en-US" b="1" dirty="0" smtClean="0"/>
              <a:t>:</a:t>
            </a:r>
            <a:endParaRPr lang="en-US" dirty="0" smtClean="0"/>
          </a:p>
          <a:p>
            <a:pPr hangingPunct="0">
              <a:buNone/>
            </a:pPr>
            <a:r>
              <a:rPr lang="en-US" dirty="0" smtClean="0"/>
              <a:t>The early church was born in a demonstration of the power of God.  Power principles taught in this course equip students for spiritual harvest and moves them from being spectators to demonstrators of the power of God. (ISBN #1-9030703-14-7)</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hangingPunct="0"/>
            <a:r>
              <a:rPr lang="en-US" b="1" u="sng" dirty="0" smtClean="0"/>
              <a:t>MODULE </a:t>
            </a:r>
            <a:r>
              <a:rPr lang="en-US" b="1" u="sng" dirty="0" smtClean="0"/>
              <a:t>4: </a:t>
            </a:r>
            <a:r>
              <a:rPr lang="en-US" b="1" u="sng" dirty="0" smtClean="0"/>
              <a:t>ORGANIZING</a:t>
            </a:r>
            <a:r>
              <a:rPr lang="en-US" dirty="0" smtClean="0"/>
              <a:t/>
            </a:r>
            <a:br>
              <a:rPr lang="en-US" dirty="0" smtClean="0"/>
            </a:br>
            <a:r>
              <a:rPr lang="en-US" sz="2700" dirty="0" smtClean="0"/>
              <a:t>Organizing the resources resulting from multiplication.</a:t>
            </a:r>
            <a:r>
              <a:rPr lang="en-US" dirty="0" smtClean="0"/>
              <a:t/>
            </a:r>
            <a:br>
              <a:rPr lang="en-US" dirty="0" smtClean="0"/>
            </a:br>
            <a:endParaRPr lang="en-US" dirty="0"/>
          </a:p>
        </p:txBody>
      </p:sp>
      <p:sp>
        <p:nvSpPr>
          <p:cNvPr id="3" name="Content Placeholder 2"/>
          <p:cNvSpPr>
            <a:spLocks noGrp="1"/>
          </p:cNvSpPr>
          <p:nvPr>
            <p:ph idx="1"/>
          </p:nvPr>
        </p:nvSpPr>
        <p:spPr>
          <a:xfrm>
            <a:off x="1143000" y="1447800"/>
            <a:ext cx="7790688" cy="5410200"/>
          </a:xfrm>
        </p:spPr>
        <p:txBody>
          <a:bodyPr>
            <a:normAutofit fontScale="70000" lnSpcReduction="20000"/>
          </a:bodyPr>
          <a:lstStyle/>
          <a:p>
            <a:pPr hangingPunct="0"/>
            <a:r>
              <a:rPr lang="en-US" b="1" dirty="0" smtClean="0"/>
              <a:t>BIBLICAL MANAGEMENT PRINCIPLES</a:t>
            </a:r>
            <a:r>
              <a:rPr lang="en-US" b="1" dirty="0" smtClean="0"/>
              <a:t>:</a:t>
            </a:r>
            <a:endParaRPr lang="en-US" dirty="0" smtClean="0"/>
          </a:p>
          <a:p>
            <a:pPr hangingPunct="0">
              <a:buNone/>
            </a:pPr>
            <a:r>
              <a:rPr lang="en-US" dirty="0" smtClean="0"/>
              <a:t>A review of Biblical management principles with emphasis on servant leadership, Biblical leaders, and Scriptural strategies for success. (ISBN #1-9030703-15-5</a:t>
            </a:r>
            <a:r>
              <a:rPr lang="en-US" dirty="0" smtClean="0"/>
              <a:t>)</a:t>
            </a:r>
            <a:r>
              <a:rPr lang="en-US" dirty="0" smtClean="0"/>
              <a:t> </a:t>
            </a:r>
            <a:r>
              <a:rPr lang="en-US" dirty="0" smtClean="0"/>
              <a:t/>
            </a:r>
            <a:br>
              <a:rPr lang="en-US" dirty="0" smtClean="0"/>
            </a:br>
            <a:endParaRPr lang="en-US" dirty="0" smtClean="0"/>
          </a:p>
          <a:p>
            <a:pPr hangingPunct="0"/>
            <a:r>
              <a:rPr lang="en-US" b="1" dirty="0" smtClean="0"/>
              <a:t>PRINCIPLES OF ENVIRONMENTAL </a:t>
            </a:r>
            <a:r>
              <a:rPr lang="en-US" b="1" dirty="0" smtClean="0"/>
              <a:t>ANALYSIS:</a:t>
            </a:r>
            <a:br>
              <a:rPr lang="en-US" b="1" dirty="0" smtClean="0"/>
            </a:br>
            <a:r>
              <a:rPr lang="en-US" dirty="0" smtClean="0"/>
              <a:t>Students </a:t>
            </a:r>
            <a:r>
              <a:rPr lang="en-US" dirty="0" smtClean="0"/>
              <a:t>learn environmental analysis on an individual, church, and organizational basis.  They learn how to analyze the spiritual environment of a village, city, state or nation prior to penetrating it with the Gospel message. (ISBN #1-9030703-16-3</a:t>
            </a:r>
            <a:r>
              <a:rPr lang="en-US" dirty="0" smtClean="0"/>
              <a:t>)</a:t>
            </a:r>
            <a:br>
              <a:rPr lang="en-US" dirty="0" smtClean="0"/>
            </a:br>
            <a:endParaRPr lang="en-US" dirty="0" smtClean="0"/>
          </a:p>
          <a:p>
            <a:pPr hangingPunct="0"/>
            <a:r>
              <a:rPr lang="en-US" b="1" dirty="0" smtClean="0"/>
              <a:t>MANAGEMENT BY OBJECTIVES</a:t>
            </a:r>
            <a:r>
              <a:rPr lang="en-US" b="1" dirty="0" smtClean="0"/>
              <a:t>:</a:t>
            </a:r>
            <a:endParaRPr lang="en-US" dirty="0" smtClean="0"/>
          </a:p>
          <a:p>
            <a:pPr hangingPunct="0">
              <a:buNone/>
            </a:pPr>
            <a:r>
              <a:rPr lang="en-US" dirty="0" smtClean="0"/>
              <a:t>Everything Jesus did centered on the great purposes of God.  This course analyzes Christ's objectives for ministry and teaches students to institute management by objectives in their own life and ministry. (ISBN #1-9030703-17-1</a:t>
            </a:r>
            <a:r>
              <a:rPr lang="en-US" dirty="0" smtClean="0"/>
              <a:t>)</a:t>
            </a:r>
            <a:endParaRPr lang="en-US" dirty="0" smtClean="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457200"/>
            <a:ext cx="7498080" cy="1143000"/>
          </a:xfrm>
        </p:spPr>
        <p:txBody>
          <a:bodyPr>
            <a:normAutofit fontScale="90000"/>
          </a:bodyPr>
          <a:lstStyle/>
          <a:p>
            <a:pPr hangingPunct="0"/>
            <a:r>
              <a:rPr lang="en-US" b="1" u="sng" dirty="0" smtClean="0"/>
              <a:t>MODULE 5</a:t>
            </a:r>
            <a:r>
              <a:rPr lang="en-US" b="1" u="sng" dirty="0" smtClean="0"/>
              <a:t>: </a:t>
            </a:r>
            <a:r>
              <a:rPr lang="en-US" b="1" u="sng" dirty="0" smtClean="0"/>
              <a:t>MOBILIZING</a:t>
            </a:r>
            <a:r>
              <a:rPr lang="en-US" dirty="0" smtClean="0"/>
              <a:t/>
            </a:r>
            <a:br>
              <a:rPr lang="en-US" dirty="0" smtClean="0"/>
            </a:br>
            <a:r>
              <a:rPr lang="en-US" sz="2700" dirty="0" smtClean="0"/>
              <a:t>Mobilizing the spiritual task </a:t>
            </a:r>
            <a:r>
              <a:rPr lang="en-US" sz="2700" dirty="0" smtClean="0"/>
              <a:t>force through </a:t>
            </a:r>
            <a:r>
              <a:rPr lang="en-US" sz="2700" dirty="0" smtClean="0"/>
              <a:t>practical application.</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hangingPunct="0"/>
            <a:r>
              <a:rPr lang="en-US" sz="2800" b="1" dirty="0" smtClean="0"/>
              <a:t>MOBILIZATION METHODOLOGIES</a:t>
            </a:r>
            <a:r>
              <a:rPr lang="en-US" sz="2800" b="1" dirty="0" smtClean="0"/>
              <a:t>:</a:t>
            </a:r>
            <a:br>
              <a:rPr lang="en-US" sz="2800" b="1" dirty="0" smtClean="0"/>
            </a:br>
            <a:endParaRPr lang="en-US" sz="2800" dirty="0" smtClean="0"/>
          </a:p>
          <a:p>
            <a:pPr hangingPunct="0">
              <a:buNone/>
            </a:pPr>
            <a:r>
              <a:rPr lang="en-US" dirty="0" smtClean="0"/>
              <a:t>This course presents methods for mobilizing spiritual forces for God and explains the practical application of the Harvestime vision to specific areas of ministry.  Referral courses in various areas of ministry are also available through this module. (ISBN #1-9030703-18-x)  </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hangingPunct="0"/>
            <a:r>
              <a:rPr lang="en-US" b="1" u="sng" dirty="0" smtClean="0"/>
              <a:t>MODULE </a:t>
            </a:r>
            <a:r>
              <a:rPr lang="en-US" b="1" u="sng" dirty="0" smtClean="0"/>
              <a:t>6: </a:t>
            </a:r>
            <a:r>
              <a:rPr lang="en-US" b="1" u="sng" dirty="0" smtClean="0"/>
              <a:t>EVANGELIZING</a:t>
            </a:r>
            <a:r>
              <a:rPr lang="en-US" dirty="0" smtClean="0"/>
              <a:t/>
            </a:r>
            <a:br>
              <a:rPr lang="en-US" dirty="0" smtClean="0"/>
            </a:br>
            <a:r>
              <a:rPr lang="en-US" sz="2700" dirty="0" smtClean="0"/>
              <a:t>The vision becomes reality through </a:t>
            </a:r>
            <a:r>
              <a:rPr lang="en-US" sz="2700" dirty="0" smtClean="0"/>
              <a:t>the process </a:t>
            </a:r>
            <a:r>
              <a:rPr lang="en-US" sz="2700" dirty="0" smtClean="0"/>
              <a:t>of leaven-like evangelism. </a:t>
            </a:r>
            <a:br>
              <a:rPr lang="en-US" sz="2700" dirty="0" smtClean="0"/>
            </a:br>
            <a:endParaRPr lang="en-US" sz="2700" dirty="0"/>
          </a:p>
        </p:txBody>
      </p:sp>
      <p:sp>
        <p:nvSpPr>
          <p:cNvPr id="3" name="Content Placeholder 2"/>
          <p:cNvSpPr>
            <a:spLocks noGrp="1"/>
          </p:cNvSpPr>
          <p:nvPr>
            <p:ph idx="1"/>
          </p:nvPr>
        </p:nvSpPr>
        <p:spPr/>
        <p:txBody>
          <a:bodyPr>
            <a:normAutofit lnSpcReduction="10000"/>
          </a:bodyPr>
          <a:lstStyle/>
          <a:p>
            <a:pPr hangingPunct="0"/>
            <a:r>
              <a:rPr lang="en-US" b="1" dirty="0" smtClean="0"/>
              <a:t>LEAVEN-LIKE EVANGELISM:</a:t>
            </a:r>
            <a:endParaRPr lang="en-US" dirty="0" smtClean="0"/>
          </a:p>
          <a:p>
            <a:pPr hangingPunct="0">
              <a:buNone/>
            </a:pPr>
            <a:r>
              <a:rPr lang="en-US" dirty="0" smtClean="0"/>
              <a:t>The </a:t>
            </a:r>
            <a:r>
              <a:rPr lang="en-US" dirty="0" smtClean="0"/>
              <a:t>Gospel of the Kingdom spreads throughout the world as leaven in bread dough:  The leaven is small and hidden, but  its impact is unlimited.  Effective evangelism strategies are taught, including  detailed instruction on the deliverance ministry, church planting, and techniques of networking between ministries. (ISBN #1-9030703-19-8) </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SUPPLEMENTAL </a:t>
            </a:r>
            <a:r>
              <a:rPr lang="en-US" b="1" u="sng" dirty="0" smtClean="0"/>
              <a:t>COURSES</a:t>
            </a:r>
            <a:endParaRPr lang="en-US" dirty="0"/>
          </a:p>
        </p:txBody>
      </p:sp>
      <p:sp>
        <p:nvSpPr>
          <p:cNvPr id="3" name="Content Placeholder 2"/>
          <p:cNvSpPr>
            <a:spLocks noGrp="1"/>
          </p:cNvSpPr>
          <p:nvPr>
            <p:ph idx="1"/>
          </p:nvPr>
        </p:nvSpPr>
        <p:spPr/>
        <p:txBody>
          <a:bodyPr>
            <a:normAutofit fontScale="77500" lnSpcReduction="20000"/>
          </a:bodyPr>
          <a:lstStyle/>
          <a:p>
            <a:pPr hangingPunct="0"/>
            <a:r>
              <a:rPr lang="en-US" b="1" dirty="0" smtClean="0"/>
              <a:t>WOMEN, A BIBLICAL PROFILE:</a:t>
            </a:r>
            <a:endParaRPr lang="en-US" dirty="0" smtClean="0"/>
          </a:p>
          <a:p>
            <a:pPr hangingPunct="0">
              <a:buNone/>
            </a:pPr>
            <a:r>
              <a:rPr lang="en-US" dirty="0" smtClean="0"/>
              <a:t>A study of all the Bible teaches about women and their role in ministry.  Also includes a study of the Bible books bearing women’s names--Ruth and Esther--and resources for biographical study of all of the women of the Bible.  (ISBN #1-9030703-20-1)  </a:t>
            </a:r>
            <a:r>
              <a:rPr lang="en-US" dirty="0" smtClean="0"/>
              <a:t/>
            </a:r>
            <a:br>
              <a:rPr lang="en-US" dirty="0" smtClean="0"/>
            </a:br>
            <a:endParaRPr lang="en-US" dirty="0" smtClean="0"/>
          </a:p>
          <a:p>
            <a:pPr hangingPunct="0"/>
            <a:r>
              <a:rPr lang="en-US" b="1" dirty="0" smtClean="0"/>
              <a:t>YOU CAME UNTO ME....A JAIL AND PRISON MINISTRY MANUAL:</a:t>
            </a:r>
            <a:endParaRPr lang="en-US" dirty="0" smtClean="0"/>
          </a:p>
          <a:p>
            <a:pPr hangingPunct="0">
              <a:buNone/>
            </a:pPr>
            <a:r>
              <a:rPr lang="en-US" dirty="0" smtClean="0"/>
              <a:t>A complete guide to jail and prison ministry.  Includes guidelines for writing and visiting inmates, conducting group services inside an institution, reaching out to families of inmates, and ministering on death row. (ISBN #1-9030703-22-8) </a:t>
            </a:r>
          </a:p>
          <a:p>
            <a:pPr hangingPunct="0">
              <a:buNone/>
            </a:pPr>
            <a:endParaRPr lang="en-US" dirty="0" smtClean="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Supplemental cont’d</a:t>
            </a:r>
            <a:endParaRPr lang="en-US" dirty="0"/>
          </a:p>
        </p:txBody>
      </p:sp>
      <p:sp>
        <p:nvSpPr>
          <p:cNvPr id="3" name="Content Placeholder 2"/>
          <p:cNvSpPr>
            <a:spLocks noGrp="1"/>
          </p:cNvSpPr>
          <p:nvPr>
            <p:ph idx="1"/>
          </p:nvPr>
        </p:nvSpPr>
        <p:spPr/>
        <p:txBody>
          <a:bodyPr>
            <a:normAutofit fontScale="92500" lnSpcReduction="20000"/>
          </a:bodyPr>
          <a:lstStyle/>
          <a:p>
            <a:pPr hangingPunct="0"/>
            <a:r>
              <a:rPr lang="en-US" b="1" dirty="0" smtClean="0"/>
              <a:t>INTERCESSORY PRAYER:</a:t>
            </a:r>
            <a:endParaRPr lang="en-US" dirty="0" smtClean="0"/>
          </a:p>
          <a:p>
            <a:pPr hangingPunct="0">
              <a:buNone/>
            </a:pPr>
            <a:r>
              <a:rPr lang="en-US" dirty="0" smtClean="0"/>
              <a:t>An intercessory prayer guide that includes guidelines on how to pray, what to pray for, when not to pray, resources for prayer, international intercession, and factors that hinder prayer. (ISBN #1-9030703-23-6) </a:t>
            </a:r>
          </a:p>
          <a:p>
            <a:pPr hangingPunct="0"/>
            <a:endParaRPr lang="en-US" dirty="0" smtClean="0"/>
          </a:p>
          <a:p>
            <a:pPr hangingPunct="0"/>
            <a:r>
              <a:rPr lang="en-US" b="1" dirty="0" smtClean="0"/>
              <a:t>BATTLE FOR THE BODY:</a:t>
            </a:r>
            <a:endParaRPr lang="en-US" dirty="0" smtClean="0"/>
          </a:p>
          <a:p>
            <a:pPr hangingPunct="0">
              <a:buNone/>
            </a:pPr>
            <a:r>
              <a:rPr lang="en-US" dirty="0" smtClean="0"/>
              <a:t>A study of all the Bible teaches about divine healing.  Complete guidelines for receiving and ministering healing. (ISBN#1-930703-21-x)   </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 - 1</a:t>
            </a:r>
            <a:endParaRPr lang="en-US" dirty="0"/>
          </a:p>
        </p:txBody>
      </p:sp>
      <p:sp>
        <p:nvSpPr>
          <p:cNvPr id="3" name="Content Placeholder 2"/>
          <p:cNvSpPr>
            <a:spLocks noGrp="1"/>
          </p:cNvSpPr>
          <p:nvPr>
            <p:ph idx="1"/>
          </p:nvPr>
        </p:nvSpPr>
        <p:spPr/>
        <p:txBody>
          <a:bodyPr/>
          <a:lstStyle/>
          <a:p>
            <a:pPr hangingPunct="0"/>
            <a:r>
              <a:rPr lang="en-US" dirty="0" smtClean="0"/>
              <a:t>CHURCH PASTOR</a:t>
            </a:r>
          </a:p>
          <a:p>
            <a:pPr hangingPunct="0">
              <a:buNone/>
            </a:pPr>
            <a:r>
              <a:rPr lang="en-US" dirty="0" smtClean="0"/>
              <a:t>               </a:t>
            </a:r>
            <a:endParaRPr lang="en-US" dirty="0" smtClean="0"/>
          </a:p>
          <a:p>
            <a:pPr hangingPunct="0"/>
            <a:r>
              <a:rPr lang="en-US" dirty="0" smtClean="0"/>
              <a:t>BOARD OF DIRECTORS</a:t>
            </a:r>
          </a:p>
          <a:p>
            <a:pPr hangingPunct="0">
              <a:buNone/>
            </a:pPr>
            <a:endParaRPr lang="en-US" dirty="0" smtClean="0"/>
          </a:p>
          <a:p>
            <a:pPr hangingPunct="0"/>
            <a:r>
              <a:rPr lang="en-US" b="1" dirty="0" smtClean="0"/>
              <a:t>COLLEGE  </a:t>
            </a:r>
            <a:r>
              <a:rPr lang="en-US" b="1" dirty="0" smtClean="0"/>
              <a:t>PRESIDENT</a:t>
            </a:r>
          </a:p>
          <a:p>
            <a:pPr hangingPunct="0"/>
            <a:endParaRPr lang="en-US" b="1" dirty="0" smtClean="0"/>
          </a:p>
          <a:p>
            <a:pPr hangingPunct="0"/>
            <a:r>
              <a:rPr lang="en-US" b="1" dirty="0" smtClean="0"/>
              <a:t>See Organizational Chart doc.</a:t>
            </a:r>
            <a:endParaRPr lang="en-US" b="1" dirty="0" smtClean="0"/>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 - 2</a:t>
            </a:r>
            <a:endParaRPr lang="en-US" dirty="0"/>
          </a:p>
        </p:txBody>
      </p:sp>
      <p:sp>
        <p:nvSpPr>
          <p:cNvPr id="3" name="Content Placeholder 2"/>
          <p:cNvSpPr>
            <a:spLocks noGrp="1"/>
          </p:cNvSpPr>
          <p:nvPr>
            <p:ph idx="1"/>
          </p:nvPr>
        </p:nvSpPr>
        <p:spPr/>
        <p:txBody>
          <a:bodyPr/>
          <a:lstStyle/>
          <a:p>
            <a:r>
              <a:rPr lang="en-US" dirty="0" smtClean="0"/>
              <a:t>Academic Dean</a:t>
            </a:r>
          </a:p>
          <a:p>
            <a:r>
              <a:rPr lang="en-US" dirty="0" smtClean="0"/>
              <a:t>Dean of Students</a:t>
            </a:r>
          </a:p>
          <a:p>
            <a:r>
              <a:rPr lang="en-US" dirty="0" smtClean="0"/>
              <a:t>Business Administrator</a:t>
            </a:r>
          </a:p>
          <a:p>
            <a:r>
              <a:rPr lang="en-US" dirty="0" smtClean="0"/>
              <a:t>Director of Public Relations</a:t>
            </a:r>
          </a:p>
          <a:p>
            <a:r>
              <a:rPr lang="en-US" dirty="0" smtClean="0"/>
              <a:t>Registrar</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Certificates</a:t>
            </a:r>
            <a:endParaRPr lang="en-US" dirty="0"/>
          </a:p>
        </p:txBody>
      </p:sp>
      <p:sp>
        <p:nvSpPr>
          <p:cNvPr id="3" name="Content Placeholder 2"/>
          <p:cNvSpPr>
            <a:spLocks noGrp="1"/>
          </p:cNvSpPr>
          <p:nvPr>
            <p:ph idx="1"/>
          </p:nvPr>
        </p:nvSpPr>
        <p:spPr/>
        <p:txBody>
          <a:bodyPr/>
          <a:lstStyle/>
          <a:p>
            <a:r>
              <a:rPr lang="en-US" dirty="0" smtClean="0"/>
              <a:t>You are responsible for issuing your own certificates</a:t>
            </a:r>
            <a:br>
              <a:rPr lang="en-US" dirty="0" smtClean="0"/>
            </a:br>
            <a:endParaRPr lang="en-US" dirty="0" smtClean="0"/>
          </a:p>
          <a:p>
            <a:r>
              <a:rPr lang="en-US" dirty="0" smtClean="0"/>
              <a:t>You are responsible for organizing any formal accreditation of your Institute.</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Copyright</a:t>
            </a:r>
            <a:endParaRPr lang="en-US" dirty="0"/>
          </a:p>
        </p:txBody>
      </p:sp>
      <p:sp>
        <p:nvSpPr>
          <p:cNvPr id="3" name="Content Placeholder 2"/>
          <p:cNvSpPr>
            <a:spLocks noGrp="1"/>
          </p:cNvSpPr>
          <p:nvPr>
            <p:ph idx="1"/>
          </p:nvPr>
        </p:nvSpPr>
        <p:spPr/>
        <p:txBody>
          <a:bodyPr/>
          <a:lstStyle/>
          <a:p>
            <a:r>
              <a:rPr lang="en-US" dirty="0" smtClean="0"/>
              <a:t>You may freely reproduce and distribute </a:t>
            </a:r>
            <a:r>
              <a:rPr lang="en-US" dirty="0" smtClean="0"/>
              <a:t>H</a:t>
            </a:r>
            <a:r>
              <a:rPr lang="en-US" dirty="0" smtClean="0"/>
              <a:t>arvestime materials</a:t>
            </a:r>
            <a:br>
              <a:rPr lang="en-US" dirty="0" smtClean="0"/>
            </a:br>
            <a:endParaRPr lang="en-US" dirty="0" smtClean="0"/>
          </a:p>
          <a:p>
            <a:r>
              <a:rPr lang="en-US" dirty="0" smtClean="0"/>
              <a:t>You may charge a reasonable materials fee</a:t>
            </a:r>
            <a:br>
              <a:rPr lang="en-US" dirty="0" smtClean="0"/>
            </a:br>
            <a:endParaRPr lang="en-US" dirty="0" smtClean="0"/>
          </a:p>
          <a:p>
            <a:r>
              <a:rPr lang="en-US" dirty="0" smtClean="0"/>
              <a:t>You may not commercialize the Harvestime materials or put your own name on them as the author</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Curriculum </a:t>
            </a:r>
            <a:r>
              <a:rPr lang="en-US" b="1" dirty="0" smtClean="0"/>
              <a:t>Emphasis</a:t>
            </a:r>
            <a:endParaRPr lang="en-US" dirty="0"/>
          </a:p>
        </p:txBody>
      </p:sp>
      <p:sp>
        <p:nvSpPr>
          <p:cNvPr id="3" name="Content Placeholder 2"/>
          <p:cNvSpPr>
            <a:spLocks noGrp="1"/>
          </p:cNvSpPr>
          <p:nvPr>
            <p:ph idx="1"/>
          </p:nvPr>
        </p:nvSpPr>
        <p:spPr/>
        <p:txBody>
          <a:bodyPr>
            <a:normAutofit fontScale="85000" lnSpcReduction="10000"/>
          </a:bodyPr>
          <a:lstStyle/>
          <a:p>
            <a:pPr hangingPunct="0"/>
            <a:r>
              <a:rPr lang="en-US" dirty="0" smtClean="0"/>
              <a:t>The </a:t>
            </a:r>
            <a:r>
              <a:rPr lang="en-US" dirty="0" smtClean="0"/>
              <a:t>curriculum of Harvestime International Institute emphasizes two major areas</a:t>
            </a:r>
            <a:r>
              <a:rPr lang="en-US" dirty="0" smtClean="0"/>
              <a:t>:</a:t>
            </a:r>
            <a:endParaRPr lang="en-US" dirty="0" smtClean="0"/>
          </a:p>
          <a:p>
            <a:pPr hangingPunct="0"/>
            <a:r>
              <a:rPr lang="en-US" u="sng" dirty="0" smtClean="0"/>
              <a:t>First</a:t>
            </a:r>
            <a:r>
              <a:rPr lang="en-US" dirty="0" smtClean="0"/>
              <a:t>: What Jesus taught by word and demonstration to raise up trained, motivated, lay leadership.  Training focuses on what He taught to transform simple men into reproductive Christians who reached their world with the Gospel message in a demonstration of power</a:t>
            </a:r>
            <a:r>
              <a:rPr lang="en-US" dirty="0" smtClean="0"/>
              <a:t>.</a:t>
            </a:r>
            <a:endParaRPr lang="en-US" dirty="0" smtClean="0"/>
          </a:p>
          <a:p>
            <a:pPr hangingPunct="0"/>
            <a:r>
              <a:rPr lang="en-US" u="sng" dirty="0" smtClean="0"/>
              <a:t>Second</a:t>
            </a:r>
            <a:r>
              <a:rPr lang="en-US" dirty="0" smtClean="0"/>
              <a:t>: The curriculum emphasizes what was demonstrated and taught during the times of the Acts and Epistles as His plan was instituted in the early Church.</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Contacts</a:t>
            </a:r>
            <a:endParaRPr lang="en-US" dirty="0"/>
          </a:p>
        </p:txBody>
      </p:sp>
      <p:sp>
        <p:nvSpPr>
          <p:cNvPr id="3" name="Content Placeholder 2"/>
          <p:cNvSpPr>
            <a:spLocks noGrp="1"/>
          </p:cNvSpPr>
          <p:nvPr>
            <p:ph idx="1"/>
          </p:nvPr>
        </p:nvSpPr>
        <p:spPr/>
        <p:txBody>
          <a:bodyPr>
            <a:normAutofit/>
          </a:bodyPr>
          <a:lstStyle/>
          <a:p>
            <a:r>
              <a:rPr lang="en-US" sz="3600" dirty="0" smtClean="0"/>
              <a:t>Patricia Hulsey</a:t>
            </a:r>
            <a:br>
              <a:rPr lang="en-US" sz="3600" dirty="0" smtClean="0"/>
            </a:br>
            <a:r>
              <a:rPr lang="en-US" sz="3600" dirty="0" smtClean="0">
                <a:hlinkClick r:id="rId2"/>
              </a:rPr>
              <a:t>path@psnw.com</a:t>
            </a:r>
            <a:r>
              <a:rPr lang="en-US" sz="3600" dirty="0" smtClean="0"/>
              <a:t/>
            </a:r>
            <a:br>
              <a:rPr lang="en-US" sz="3600" dirty="0" smtClean="0"/>
            </a:br>
            <a:r>
              <a:rPr lang="en-US" sz="3600" dirty="0" smtClean="0"/>
              <a:t/>
            </a:r>
            <a:br>
              <a:rPr lang="en-US" sz="3600" dirty="0" smtClean="0"/>
            </a:br>
            <a:endParaRPr lang="en-US" sz="3600" dirty="0" smtClean="0"/>
          </a:p>
          <a:p>
            <a:r>
              <a:rPr lang="en-US" sz="3600" dirty="0" smtClean="0"/>
              <a:t>John Edmiston</a:t>
            </a:r>
          </a:p>
          <a:p>
            <a:pPr>
              <a:buNone/>
            </a:pPr>
            <a:r>
              <a:rPr lang="en-US" sz="3600" dirty="0" smtClean="0">
                <a:hlinkClick r:id="rId3"/>
              </a:rPr>
              <a:t>johned@cybermissions.org</a:t>
            </a:r>
            <a:r>
              <a:rPr lang="en-US" sz="3600" dirty="0" smtClean="0"/>
              <a:t> </a:t>
            </a:r>
            <a:endParaRPr lang="en-US"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Remainder of The Scriptures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This emphasis in no way discredits the value and inspiration of the remainder of Scriptures.  Jesus often referred to the Old Testament in His teaching.  He based His life and ministry on the total revelation of God's Word.  The Institute equips students with creative Bible study skills to enable continued study of all the Scriptures following basic course training.  But the primary focus of Institute training is teaching what Jesus taught to move men from vision to reality and the strategies revealed as His plan was initiated in the Church.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In Competition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Harvestime International Institute is not a seminary for those who desire study of theological issues or training in Biblical languages, archaeology, history, etc.  Harvestime International Institute is not in competition with the traditional Bible college structure.  For those who are educationally and financially qualified, have access to a school, and whose circumstances permit, we encourage a traditional resident Bible college education.  Our training is for those who do not have opportunities for such training.</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Mobile In Form</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Institute is mobile in form.  Through the Internet, computer disks, and local translation, publication, and distribution, the courses can be taken anywhere in the world which allows laymen to be trained without leaving their present environment.  Students study within the context of their own culture, allowing their daily activities to remain stable while becoming a laboratory for application of what they are learning.  The Institute uses the distance factor as a positive element in developing learning independence.  The goal of education is not to make students dependent upon teachers, but independent of them.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Inexpensive</a:t>
            </a:r>
            <a:endParaRPr lang="en-US" dirty="0"/>
          </a:p>
        </p:txBody>
      </p:sp>
      <p:sp>
        <p:nvSpPr>
          <p:cNvPr id="3" name="Content Placeholder 2"/>
          <p:cNvSpPr>
            <a:spLocks noGrp="1"/>
          </p:cNvSpPr>
          <p:nvPr>
            <p:ph idx="1"/>
          </p:nvPr>
        </p:nvSpPr>
        <p:spPr/>
        <p:txBody>
          <a:bodyPr>
            <a:normAutofit lnSpcReduction="10000"/>
          </a:bodyPr>
          <a:lstStyle/>
          <a:p>
            <a:pPr hangingPunct="0"/>
            <a:r>
              <a:rPr lang="en-US" dirty="0" smtClean="0"/>
              <a:t>In its printed or computer disk format, the Harvestime International Institute can be taken into nations without customs problems or expensive shipping costs.  It can be downloaded from the Internet free of charge anywhere throughout the world.  The curriculum is then reproduced in the individual countries, keeping costs at a minimum which can be paid by the average laymen.</a:t>
            </a:r>
          </a:p>
          <a:p>
            <a:pPr hangingPunct="0"/>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Decentralized</a:t>
            </a:r>
            <a:endParaRPr lang="en-US" dirty="0"/>
          </a:p>
        </p:txBody>
      </p:sp>
      <p:sp>
        <p:nvSpPr>
          <p:cNvPr id="3" name="Content Placeholder 2"/>
          <p:cNvSpPr>
            <a:spLocks noGrp="1"/>
          </p:cNvSpPr>
          <p:nvPr>
            <p:ph idx="1"/>
          </p:nvPr>
        </p:nvSpPr>
        <p:spPr/>
        <p:txBody>
          <a:bodyPr>
            <a:normAutofit fontScale="92500"/>
          </a:bodyPr>
          <a:lstStyle/>
          <a:p>
            <a:r>
              <a:rPr lang="en-US" dirty="0" smtClean="0"/>
              <a:t>The Institute is a decentralized training program.  This means that minimum control is exercised by Institute headquarters.  We provide curriculum and guidelines for reproduction, translation, and organizing training schools, but we do not control the details of operation of local Institutes.  Decentralization enables rapid growth and provides the flexibility necessary for a cross-cultural program of this nature.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130</TotalTime>
  <Words>2961</Words>
  <Application>Microsoft Office PowerPoint</Application>
  <PresentationFormat>On-screen Show (4:3)</PresentationFormat>
  <Paragraphs>178</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Solstice</vt:lpstr>
      <vt:lpstr>How To Set Up A Harvestime  Immediate Institute</vt:lpstr>
      <vt:lpstr>Lay Leader Training</vt:lpstr>
      <vt:lpstr>Mobilizing The 99%</vt:lpstr>
      <vt:lpstr>Curriculum Emphasis</vt:lpstr>
      <vt:lpstr>The Remainder of The Scriptures</vt:lpstr>
      <vt:lpstr>Not In Competition</vt:lpstr>
      <vt:lpstr>Mobile In Form</vt:lpstr>
      <vt:lpstr>Inexpensive</vt:lpstr>
      <vt:lpstr>Decentralized</vt:lpstr>
      <vt:lpstr>Progression</vt:lpstr>
      <vt:lpstr>1. SEEK THE PLAN OF GOD</vt:lpstr>
      <vt:lpstr>2. FORMULATE YOUR PURPOSE</vt:lpstr>
      <vt:lpstr>3.  Set A Budget</vt:lpstr>
      <vt:lpstr>4a.  Location</vt:lpstr>
      <vt:lpstr>4b.   Facility</vt:lpstr>
      <vt:lpstr>5.  SELECT APPROPRIATE CURRICULUM</vt:lpstr>
      <vt:lpstr>6.  SELECT AND TRAIN TEACHERS AND STAFF</vt:lpstr>
      <vt:lpstr>7.  PUBLICIZE THE EXTENSION CENTER </vt:lpstr>
      <vt:lpstr>8. CONDUCT THE FIRST SESSION - A</vt:lpstr>
      <vt:lpstr>First Session - B</vt:lpstr>
      <vt:lpstr>9. REGULAR CLASS SESSIONS</vt:lpstr>
      <vt:lpstr>Regular Class Sessions - B</vt:lpstr>
      <vt:lpstr>Regular Class Sessions - 3</vt:lpstr>
      <vt:lpstr>Module 1 : Visualizing</vt:lpstr>
      <vt:lpstr>MODULE TWO: DEPUTIZING Training laborers to fulfill the vision. </vt:lpstr>
      <vt:lpstr>Module 2 – cont’d</vt:lpstr>
      <vt:lpstr>Module 2 – cont’d</vt:lpstr>
      <vt:lpstr>Module 2 – cont’d</vt:lpstr>
      <vt:lpstr>MODULE THREE: MULTIPLYING Multiplying the spiritual labor force which has been trained. </vt:lpstr>
      <vt:lpstr>Module 3 – cont’d</vt:lpstr>
      <vt:lpstr>MODULE 4: ORGANIZING Organizing the resources resulting from multiplication. </vt:lpstr>
      <vt:lpstr>MODULE 5: MOBILIZING Mobilizing the spiritual task force through practical application. </vt:lpstr>
      <vt:lpstr>MODULE 6: EVANGELIZING The vision becomes reality through the process of leaven-like evangelism.  </vt:lpstr>
      <vt:lpstr>SUPPLEMENTAL COURSES</vt:lpstr>
      <vt:lpstr>Supplemental cont’d</vt:lpstr>
      <vt:lpstr>Organization - 1</vt:lpstr>
      <vt:lpstr>Organization - 2</vt:lpstr>
      <vt:lpstr>Certificates</vt:lpstr>
      <vt:lpstr>Copyright</vt:lpstr>
      <vt:lpstr>Contacts</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Set Up A Harvestime  Immediate Institute</dc:title>
  <dc:creator>John Edmiston</dc:creator>
  <cp:lastModifiedBy>John Edmiston</cp:lastModifiedBy>
  <cp:revision>13</cp:revision>
  <dcterms:created xsi:type="dcterms:W3CDTF">2015-09-08T11:53:45Z</dcterms:created>
  <dcterms:modified xsi:type="dcterms:W3CDTF">2015-09-08T14:04:10Z</dcterms:modified>
</cp:coreProperties>
</file>