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4660"/>
  </p:normalViewPr>
  <p:slideViewPr>
    <p:cSldViewPr>
      <p:cViewPr varScale="1">
        <p:scale>
          <a:sx n="105" d="100"/>
          <a:sy n="105" d="100"/>
        </p:scale>
        <p:origin x="10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D776-324F-46FD-BA56-EBB185248D3E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473B3-1982-4CD2-A5FE-644117EDC2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F807-8638-46E7-A115-39D526899C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b="0" i="0" u="none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2DF2B1-D989-4749-A16C-6B55ADF58FBB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750175-3B30-4AE0-B4A5-8E8652CB0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i="0" u="none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cha.com/products/touch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phonegap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erdyteacher.com/p/the-epic-evernote-experiment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com/open/home/inde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shwords.com/books/download/179711/1/latest/0/0/how-to-find-free-christian-books-online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aflt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ed@cybermissions.or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Apps For Missions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ICCM 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467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 it easier to train your staff in a commercial app that does 60-80% of the job and which can be deployed immediately?</a:t>
            </a:r>
          </a:p>
          <a:p>
            <a:r>
              <a:rPr lang="en-US" sz="2400" dirty="0" smtClean="0"/>
              <a:t>Can you combine two free apps to get the results that you desire? </a:t>
            </a:r>
          </a:p>
          <a:p>
            <a:r>
              <a:rPr lang="en-US" sz="2400" dirty="0" smtClean="0"/>
              <a:t>Are the extra features you get with a well built app worth the time and money that will be spent on it?</a:t>
            </a:r>
          </a:p>
          <a:p>
            <a:r>
              <a:rPr lang="en-US" sz="2400" dirty="0" smtClean="0"/>
              <a:t>Are your IT staff better at helpdesk and at adapting a commercial app or are they better at programming a totally new app?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Trebuchet MS" pitchFamily="34" charset="0"/>
              </a:rPr>
              <a:t>Can A Commercial App Do 60%-80% Of What You Need?</a:t>
            </a:r>
            <a:endParaRPr lang="en-US" b="1" dirty="0">
              <a:latin typeface="Trebuchet MS" pitchFamily="34" charset="0"/>
            </a:endParaRPr>
          </a:p>
        </p:txBody>
      </p:sp>
      <p:pic>
        <p:nvPicPr>
          <p:cNvPr id="4099" name="Picture 3" descr="C:\Users\Minda\AppData\Local\Microsoft\Windows\Temporary Internet Files\Content.IE5\D6AYAZV6\MC9004451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295" y="2057400"/>
            <a:ext cx="1238651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010400" cy="49956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Developing complex native apps for multiple platforms is often quite difficult.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If your mission is BYOD (bring your own device) and you need the app to work on everything from </a:t>
            </a:r>
            <a:r>
              <a:rPr lang="en-US" sz="2400" dirty="0" err="1" smtClean="0"/>
              <a:t>Blackberrys</a:t>
            </a:r>
            <a:r>
              <a:rPr lang="en-US" sz="2400" dirty="0" smtClean="0"/>
              <a:t> to </a:t>
            </a:r>
            <a:r>
              <a:rPr lang="en-US" sz="2400" dirty="0" err="1" smtClean="0"/>
              <a:t>iPhones</a:t>
            </a:r>
            <a:r>
              <a:rPr lang="en-US" sz="2400" dirty="0" smtClean="0"/>
              <a:t>, Android, Kindle Fire and </a:t>
            </a:r>
            <a:r>
              <a:rPr lang="en-US" sz="2400" dirty="0" err="1" smtClean="0"/>
              <a:t>Symbian</a:t>
            </a:r>
            <a:r>
              <a:rPr lang="en-US" sz="2400" dirty="0" smtClean="0"/>
              <a:t> and Windows Phone then “buy” is probably going to be the best option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Unless your app is very simple and does not need direct access to features on the device such as a HTML5 app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Trebuchet MS" pitchFamily="34" charset="0"/>
              </a:rPr>
              <a:t>Cross-Platform Issues</a:t>
            </a:r>
            <a:endParaRPr lang="en-US" b="1" dirty="0">
              <a:latin typeface="Trebuchet MS" pitchFamily="34" charset="0"/>
            </a:endParaRPr>
          </a:p>
        </p:txBody>
      </p:sp>
      <p:pic>
        <p:nvPicPr>
          <p:cNvPr id="5122" name="Picture 2" descr="C:\Users\Minda\AppData\Local\Microsoft\Windows\Temporary Internet Files\Content.IE5\VU96DMK4\MC90015789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905000"/>
            <a:ext cx="206101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6324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On one hand by building your own app you can secure it and stop any “backdoors”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On the other hand security issues and threat vectors change quickly and you will need to keep updating the software which means paying a full-time, in-house app developer who understands security very deeply.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 good commercial app vendor will do this automatically.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Trebuchet MS" pitchFamily="34" charset="0"/>
              </a:rPr>
              <a:t>Security Issues</a:t>
            </a:r>
            <a:endParaRPr lang="en-US" b="1" dirty="0">
              <a:latin typeface="Trebuchet MS" pitchFamily="34" charset="0"/>
            </a:endParaRPr>
          </a:p>
        </p:txBody>
      </p:sp>
      <p:pic>
        <p:nvPicPr>
          <p:cNvPr id="6146" name="Picture 2" descr="C:\Users\Minda\AppData\Local\Microsoft\Windows\Temporary Internet Files\Content.IE5\1V62L47A\MC90044213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752600"/>
            <a:ext cx="2362200" cy="2378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019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Once you have built the app can you support it?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What happens if the lead developer “drops dead” or leaves your organization?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Can it be supported 24/7 across multiple time zones (essential for critical apps)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Can you supply support in all the necessary languages? Can a vendor supply this support?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Trebuchet MS" pitchFamily="34" charset="0"/>
              </a:rPr>
              <a:t>Support Issues</a:t>
            </a:r>
            <a:endParaRPr lang="en-US" b="1" dirty="0">
              <a:latin typeface="Trebuchet MS" pitchFamily="34" charset="0"/>
            </a:endParaRPr>
          </a:p>
        </p:txBody>
      </p:sp>
      <p:pic>
        <p:nvPicPr>
          <p:cNvPr id="7173" name="Picture 5" descr="http://rlv.zcache.com/tech_support_t_shirt-rc0538e4065744521b4b0f021c62d6aa7_804gs_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0"/>
            <a:ext cx="27432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Try appszoom.com or the various stores such as Google Play, Apps Store etc.</a:t>
            </a:r>
          </a:p>
          <a:p>
            <a:r>
              <a:rPr lang="en-US" sz="2400" dirty="0" smtClean="0"/>
              <a:t>Try multiple key words e.g. learning, teaching, discipleship, school, college, distance education</a:t>
            </a:r>
          </a:p>
          <a:p>
            <a:r>
              <a:rPr lang="en-US" sz="2400" dirty="0" smtClean="0"/>
              <a:t>It does not have to be specifically Christian app</a:t>
            </a:r>
          </a:p>
          <a:p>
            <a:r>
              <a:rPr lang="en-US" sz="2400" dirty="0" smtClean="0"/>
              <a:t>Try  a large number of apps (don’t just try three or four) and budget for the testing out of apps.</a:t>
            </a:r>
          </a:p>
          <a:p>
            <a:r>
              <a:rPr lang="en-US" sz="2400" dirty="0" smtClean="0"/>
              <a:t>Also check things such as </a:t>
            </a:r>
            <a:r>
              <a:rPr lang="en-US" sz="2400" dirty="0" err="1" smtClean="0"/>
              <a:t>Salesforce</a:t>
            </a:r>
            <a:r>
              <a:rPr lang="en-US" sz="2400" dirty="0" smtClean="0"/>
              <a:t> that let you develop your own customized app using their hardware.</a:t>
            </a:r>
          </a:p>
          <a:p>
            <a:r>
              <a:rPr lang="en-US" sz="2400" dirty="0" smtClean="0"/>
              <a:t>Do this for at least two weeks.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Trebuchet MS" pitchFamily="34" charset="0"/>
              </a:rPr>
              <a:t>Researching Apps</a:t>
            </a:r>
            <a:endParaRPr lang="en-US" b="1" dirty="0">
              <a:latin typeface="Trebuchet MS" pitchFamily="34" charset="0"/>
            </a:endParaRPr>
          </a:p>
        </p:txBody>
      </p:sp>
      <p:pic>
        <p:nvPicPr>
          <p:cNvPr id="60417" name="Picture 1" descr="C:\Users\Minda\AppData\Local\Microsoft\Windows\Temporary Internet Files\Content.IE5\6YIVW1GJ\MP9004022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268070"/>
            <a:ext cx="1981200" cy="158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Discover</a:t>
            </a:r>
            <a:r>
              <a:rPr lang="en-US" sz="2400" dirty="0" smtClean="0"/>
              <a:t> – what is out there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>
                <a:solidFill>
                  <a:schemeClr val="accent3"/>
                </a:solidFill>
              </a:rPr>
              <a:t>Dream</a:t>
            </a:r>
            <a:r>
              <a:rPr lang="en-US" sz="2400" dirty="0" smtClean="0"/>
              <a:t> – how it can be adapted to your organization’s requirements / used to share the gospel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>
                <a:solidFill>
                  <a:schemeClr val="accent3"/>
                </a:solidFill>
              </a:rPr>
              <a:t>Design</a:t>
            </a:r>
            <a:r>
              <a:rPr lang="en-US" sz="2400" dirty="0" smtClean="0"/>
              <a:t> – how can this best be tweaked, improved, or deployed?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>
                <a:solidFill>
                  <a:schemeClr val="accent3"/>
                </a:solidFill>
              </a:rPr>
              <a:t>Deliver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/>
              <a:t>– deliver the app into the field/ organizational environment.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The Four D’s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58369" name="Picture 1" descr="C:\Users\Minda\AppData\Local\Microsoft\Windows\Temporary Internet Files\Content.IE5\VU96DMK4\MC900441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34" y="1752600"/>
            <a:ext cx="1693891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6705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all you want to do is turn a website into an app that has a “native app” feel to it you can use a powerful programming language known as HTML5.  Two tools that will help you do this are: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Sencha</a:t>
            </a:r>
            <a:r>
              <a:rPr lang="en-US" dirty="0" smtClean="0"/>
              <a:t> Touch </a:t>
            </a:r>
            <a:r>
              <a:rPr lang="en-US" dirty="0" smtClean="0">
                <a:hlinkClick r:id="rId3"/>
              </a:rPr>
              <a:t>http://www.sencha.com/products/touch/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use:</a:t>
            </a:r>
          </a:p>
          <a:p>
            <a:r>
              <a:rPr lang="en-US" dirty="0" err="1" smtClean="0"/>
              <a:t>PhoneGap</a:t>
            </a:r>
            <a:r>
              <a:rPr lang="en-US" dirty="0" smtClean="0"/>
              <a:t> to create APIs for multiple mobile platforms </a:t>
            </a:r>
            <a:r>
              <a:rPr lang="en-US" dirty="0" smtClean="0">
                <a:hlinkClick r:id="rId4"/>
              </a:rPr>
              <a:t>http://phonegap.com/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HTML5 Apps From Websites</a:t>
            </a:r>
            <a:endParaRPr lang="en-US" dirty="0"/>
          </a:p>
        </p:txBody>
      </p:sp>
      <p:pic>
        <p:nvPicPr>
          <p:cNvPr id="17411" name="Picture 3" descr="C:\Users\Minda\AppData\Local\Microsoft\Windows\Temporary Internet Files\Content.IE5\VU96DMK4\MP90038575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286000"/>
            <a:ext cx="1687286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696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Take notes, including voice notes and photos</a:t>
            </a:r>
          </a:p>
          <a:p>
            <a:r>
              <a:rPr lang="en-US" sz="2400" dirty="0" smtClean="0"/>
              <a:t>Encrypt notes and folders</a:t>
            </a:r>
          </a:p>
          <a:p>
            <a:r>
              <a:rPr lang="en-US" sz="2400" dirty="0" smtClean="0"/>
              <a:t>Create “tags” for your notes</a:t>
            </a:r>
          </a:p>
          <a:p>
            <a:r>
              <a:rPr lang="en-US" sz="2400" dirty="0" smtClean="0"/>
              <a:t>Share notes and folders with colleagues</a:t>
            </a:r>
          </a:p>
          <a:p>
            <a:r>
              <a:rPr lang="en-US" sz="2400" dirty="0" smtClean="0"/>
              <a:t>Photograph a check or whiteboard</a:t>
            </a:r>
          </a:p>
          <a:p>
            <a:r>
              <a:rPr lang="en-US" sz="2400" dirty="0" smtClean="0"/>
              <a:t>To-do lists, integrates well with GTD system</a:t>
            </a:r>
          </a:p>
          <a:p>
            <a:r>
              <a:rPr lang="en-US" sz="2400" dirty="0" smtClean="0"/>
              <a:t>Clip websites, also integrates with Twitter etc.</a:t>
            </a:r>
          </a:p>
          <a:p>
            <a:r>
              <a:rPr lang="en-US" sz="2400" dirty="0" smtClean="0"/>
              <a:t>Search your notes (very sophisticated)</a:t>
            </a:r>
          </a:p>
          <a:p>
            <a:r>
              <a:rPr lang="en-US" sz="2400" dirty="0" smtClean="0"/>
              <a:t>Cross-platform and mobile friendly (excellent for BYOD situations)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/>
              <a:t>Evernote</a:t>
            </a:r>
            <a:r>
              <a:rPr lang="en-US" b="1" dirty="0" smtClean="0"/>
              <a:t> ($5 a month paid version)</a:t>
            </a:r>
            <a:endParaRPr lang="en-US" b="1" dirty="0"/>
          </a:p>
        </p:txBody>
      </p:sp>
      <p:pic>
        <p:nvPicPr>
          <p:cNvPr id="56322" name="Picture 2" descr="https://encrypted-tbn3.gstatic.com/images?q=tbn:ANd9GcSC4IH9aU5BRgtE-w67CB1mfUUl3KFk-l4ZyQQopBit_VLGluW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828800"/>
            <a:ext cx="1714500" cy="1714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http://www.thenerdyteacher.com/p/the-epic-evernote-experiment.html</a:t>
            </a:r>
            <a:endParaRPr lang="en-US" sz="2400" dirty="0" smtClean="0"/>
          </a:p>
          <a:p>
            <a:r>
              <a:rPr lang="en-US" sz="2400" dirty="0" smtClean="0"/>
              <a:t>Each student given an </a:t>
            </a:r>
            <a:r>
              <a:rPr lang="en-US" sz="2400" dirty="0" err="1" smtClean="0"/>
              <a:t>Evernote</a:t>
            </a:r>
            <a:r>
              <a:rPr lang="en-US" sz="2400" dirty="0" smtClean="0"/>
              <a:t> account</a:t>
            </a:r>
          </a:p>
          <a:p>
            <a:r>
              <a:rPr lang="en-US" sz="2400" dirty="0" smtClean="0"/>
              <a:t>Each topic a shared notebook within </a:t>
            </a:r>
            <a:r>
              <a:rPr lang="en-US" sz="2400" dirty="0" err="1" smtClean="0"/>
              <a:t>Evernote</a:t>
            </a:r>
            <a:r>
              <a:rPr lang="en-US" sz="2400" dirty="0" smtClean="0"/>
              <a:t> Class Notes, Assignments, Handouts, Stories</a:t>
            </a:r>
          </a:p>
          <a:p>
            <a:r>
              <a:rPr lang="en-US" sz="2400" dirty="0" smtClean="0"/>
              <a:t>No class handouts (everything goes to </a:t>
            </a:r>
            <a:r>
              <a:rPr lang="en-US" sz="2400" dirty="0" err="1" smtClean="0"/>
              <a:t>Evernote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Can share photos and audio as well</a:t>
            </a:r>
          </a:p>
          <a:p>
            <a:r>
              <a:rPr lang="en-US" sz="2400" dirty="0" smtClean="0"/>
              <a:t>Students automatically log on to </a:t>
            </a:r>
            <a:r>
              <a:rPr lang="en-US" sz="2400" dirty="0" err="1" smtClean="0"/>
              <a:t>Evernote</a:t>
            </a:r>
            <a:r>
              <a:rPr lang="en-US" sz="2400" dirty="0" smtClean="0"/>
              <a:t> and log out when finished with that day’s lesson.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Evernote</a:t>
            </a:r>
            <a:r>
              <a:rPr lang="en-US" dirty="0" smtClean="0"/>
              <a:t> As A Discipleship Tool</a:t>
            </a:r>
            <a:endParaRPr lang="en-US" dirty="0"/>
          </a:p>
        </p:txBody>
      </p:sp>
      <p:pic>
        <p:nvPicPr>
          <p:cNvPr id="25601" name="Picture 1" descr="C:\Users\Minda\AppData\Local\Microsoft\Windows\Temporary Internet Files\Content.IE5\VU96DMK4\MP90044226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029200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Google Drive</a:t>
            </a:r>
            <a:r>
              <a:rPr lang="en-US" sz="2400" dirty="0" smtClean="0"/>
              <a:t>: cross-platform storage on most devices and in the cloud</a:t>
            </a:r>
          </a:p>
          <a:p>
            <a:r>
              <a:rPr lang="en-US" sz="2400" b="1" dirty="0" smtClean="0"/>
              <a:t>Google Docs </a:t>
            </a:r>
            <a:r>
              <a:rPr lang="en-US" sz="2400" dirty="0" smtClean="0"/>
              <a:t>– collaboration on documents and spreadsheets, used widely for distributed team meetings, planning and budgeting. </a:t>
            </a:r>
          </a:p>
          <a:p>
            <a:r>
              <a:rPr lang="en-US" sz="2400" b="1" dirty="0" smtClean="0"/>
              <a:t>Gmail and Google Chat</a:t>
            </a:r>
            <a:r>
              <a:rPr lang="en-US" sz="2400" dirty="0" smtClean="0"/>
              <a:t>: useful for personal communication, non-suspicious, standard</a:t>
            </a:r>
          </a:p>
          <a:p>
            <a:r>
              <a:rPr lang="en-US" sz="2400" b="1" dirty="0" smtClean="0"/>
              <a:t>Google Hangout</a:t>
            </a:r>
            <a:r>
              <a:rPr lang="en-US" sz="2400" dirty="0" smtClean="0"/>
              <a:t>: video conferencing with screen sharing and direct upload to YouTube great for content creation, up to 9 people.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Google Drive / Google Docs</a:t>
            </a:r>
            <a:endParaRPr lang="en-US" b="1" dirty="0"/>
          </a:p>
        </p:txBody>
      </p:sp>
      <p:pic>
        <p:nvPicPr>
          <p:cNvPr id="54274" name="Picture 2" descr="https://encrypted-tbn2.gstatic.com/images?q=tbn:ANd9GcT9ktZgzcpDRHN0q6iGQIbt6L5wzZKSYG1VLnXJl-N734b-OloI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667000"/>
            <a:ext cx="2171700" cy="1216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676400"/>
            <a:ext cx="2057400" cy="42973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 Narrow" pitchFamily="34" charset="0"/>
              </a:rPr>
              <a:t>83% of time on </a:t>
            </a:r>
            <a:r>
              <a:rPr lang="en-US" sz="2400" dirty="0" err="1" smtClean="0">
                <a:latin typeface="Arial Narrow" pitchFamily="34" charset="0"/>
              </a:rPr>
              <a:t>smartphones</a:t>
            </a:r>
            <a:r>
              <a:rPr lang="en-US" sz="2400" dirty="0" smtClean="0">
                <a:latin typeface="Arial Narrow" pitchFamily="34" charset="0"/>
              </a:rPr>
              <a:t> is spent using apps</a:t>
            </a:r>
            <a:br>
              <a:rPr lang="en-US" sz="2400" dirty="0" smtClean="0">
                <a:latin typeface="Arial Narrow" pitchFamily="34" charset="0"/>
              </a:rPr>
            </a:br>
            <a:endParaRPr lang="en-US" sz="2400" dirty="0" smtClean="0">
              <a:latin typeface="Arial Narrow" pitchFamily="34" charset="0"/>
            </a:endParaRPr>
          </a:p>
          <a:p>
            <a:pPr algn="l"/>
            <a:r>
              <a:rPr lang="en-US" sz="2400" dirty="0" smtClean="0">
                <a:latin typeface="Arial Narrow" pitchFamily="34" charset="0"/>
              </a:rPr>
              <a:t>50% is spent on just games and </a:t>
            </a:r>
            <a:r>
              <a:rPr lang="en-US" sz="2400" dirty="0" err="1" smtClean="0">
                <a:latin typeface="Arial Narrow" pitchFamily="34" charset="0"/>
              </a:rPr>
              <a:t>Facebook</a:t>
            </a:r>
            <a:endParaRPr lang="en-US" sz="2400" dirty="0" smtClean="0">
              <a:latin typeface="Arial Narrow" pitchFamily="34" charset="0"/>
            </a:endParaRPr>
          </a:p>
          <a:p>
            <a:endParaRPr lang="en-US" sz="2400" dirty="0"/>
          </a:p>
        </p:txBody>
      </p:sp>
      <p:pic>
        <p:nvPicPr>
          <p:cNvPr id="27652" name="Picture 4" descr="Mobile app use media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7295"/>
            <a:ext cx="6096000" cy="490728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304800"/>
            <a:ext cx="48768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Phone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Statistics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Minda\AppData\Local\Microsoft\Windows\Temporary Internet Files\Content.IE5\6YIVW1GJ\MP9004310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0"/>
            <a:ext cx="2282423" cy="1519238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mobile devices have a YouTube app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Record teaching with Google Hangout, </a:t>
            </a:r>
            <a:br>
              <a:rPr lang="en-US" dirty="0" smtClean="0"/>
            </a:br>
            <a:r>
              <a:rPr lang="en-US" dirty="0" smtClean="0"/>
              <a:t>upload straight to YouTube, </a:t>
            </a:r>
            <a:br>
              <a:rPr lang="en-US" dirty="0" smtClean="0"/>
            </a:br>
            <a:r>
              <a:rPr lang="en-US" dirty="0" smtClean="0"/>
              <a:t>share URL with wider audience via Twitter/FB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Clip YouTube URLs to </a:t>
            </a:r>
            <a:r>
              <a:rPr lang="en-US" dirty="0" err="1" smtClean="0"/>
              <a:t>EverNote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Put URLs in a note in a shared </a:t>
            </a:r>
            <a:r>
              <a:rPr lang="en-US" dirty="0" err="1" smtClean="0"/>
              <a:t>Evernote</a:t>
            </a:r>
            <a:r>
              <a:rPr lang="en-US" dirty="0" smtClean="0"/>
              <a:t> folder</a:t>
            </a:r>
            <a:br>
              <a:rPr lang="en-US" dirty="0" smtClean="0"/>
            </a:br>
            <a:r>
              <a:rPr lang="en-US" dirty="0" smtClean="0"/>
              <a:t>Include instruction on viewing order</a:t>
            </a:r>
            <a:br>
              <a:rPr lang="en-US" dirty="0" smtClean="0"/>
            </a:br>
            <a:r>
              <a:rPr lang="en-US" dirty="0" smtClean="0"/>
              <a:t>Quick video based instructional course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6477000" cy="49194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Google plus Pearson (textbook folk) collaborate for develop a free powerful learning management system</a:t>
            </a:r>
          </a:p>
          <a:p>
            <a:r>
              <a:rPr lang="en-US" sz="1900" dirty="0" smtClean="0">
                <a:hlinkClick r:id="rId3"/>
              </a:rPr>
              <a:t>http://www.openclass.com/open/home/index</a:t>
            </a:r>
            <a:endParaRPr lang="en-US" sz="1900" dirty="0" smtClean="0"/>
          </a:p>
          <a:p>
            <a:r>
              <a:rPr lang="en-US" sz="2400" dirty="0" smtClean="0"/>
              <a:t>Mobile friendly</a:t>
            </a:r>
          </a:p>
          <a:p>
            <a:r>
              <a:rPr lang="en-US" sz="2400" dirty="0" smtClean="0"/>
              <a:t>New but you can probably get an account especially if you already have a Google Apps account.</a:t>
            </a:r>
          </a:p>
          <a:p>
            <a:r>
              <a:rPr lang="en-US" sz="2400" dirty="0" smtClean="0"/>
              <a:t>Run an individual class or a whole school.</a:t>
            </a:r>
          </a:p>
          <a:p>
            <a:r>
              <a:rPr lang="en-US" sz="2400" dirty="0" smtClean="0"/>
              <a:t>Web based, no special software required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OpenClass</a:t>
            </a:r>
            <a:endParaRPr lang="en-US" dirty="0"/>
          </a:p>
        </p:txBody>
      </p:sp>
      <p:pic>
        <p:nvPicPr>
          <p:cNvPr id="23554" name="Picture 2" descr="C:\Users\Minda\AppData\Local\Microsoft\Windows\Temporary Internet Files\Content.IE5\1V62L47A\MP90042258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600200"/>
            <a:ext cx="2209800" cy="147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YouVersion</a:t>
            </a:r>
            <a:r>
              <a:rPr lang="en-US" sz="2400" dirty="0" smtClean="0"/>
              <a:t> dominates the field with multiple bible and cross-platform capability.</a:t>
            </a:r>
          </a:p>
          <a:p>
            <a:r>
              <a:rPr lang="en-US" sz="2400" dirty="0" smtClean="0"/>
              <a:t>Olive Tree Bible Reader also gets good mentions</a:t>
            </a:r>
          </a:p>
          <a:p>
            <a:r>
              <a:rPr lang="en-US" sz="2400" dirty="0" smtClean="0"/>
              <a:t>App stores have dozens of Bible apps. </a:t>
            </a:r>
          </a:p>
          <a:p>
            <a:r>
              <a:rPr lang="en-US" sz="2400" dirty="0" smtClean="0"/>
              <a:t>Try </a:t>
            </a:r>
            <a:r>
              <a:rPr lang="en-US" sz="2400" dirty="0" err="1" smtClean="0"/>
              <a:t>YouVersion</a:t>
            </a:r>
            <a:r>
              <a:rPr lang="en-US" sz="2400" dirty="0" smtClean="0"/>
              <a:t> plus </a:t>
            </a:r>
            <a:r>
              <a:rPr lang="en-US" sz="2400" dirty="0" err="1" smtClean="0"/>
              <a:t>Evernote</a:t>
            </a:r>
            <a:r>
              <a:rPr lang="en-US" sz="2400" dirty="0" smtClean="0"/>
              <a:t> for a great discipleship class! Explore a bible story together for oral learners, use voice recording.</a:t>
            </a:r>
          </a:p>
          <a:p>
            <a:r>
              <a:rPr lang="en-US" sz="2400" dirty="0" smtClean="0"/>
              <a:t>Paste from bible app into Twitter, FB </a:t>
            </a:r>
            <a:br>
              <a:rPr lang="en-US" sz="2400" dirty="0" smtClean="0"/>
            </a:br>
            <a:r>
              <a:rPr lang="en-US" sz="2400" dirty="0" smtClean="0"/>
              <a:t>or an SMS message.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Bible Apps</a:t>
            </a:r>
            <a:endParaRPr lang="en-US" b="1" dirty="0"/>
          </a:p>
        </p:txBody>
      </p:sp>
      <p:pic>
        <p:nvPicPr>
          <p:cNvPr id="52226" name="Picture 2" descr="https://encrypted-tbn3.gstatic.com/images?q=tbn:ANd9GcRrlODV7uLTEOKruVtZW7Vgr5WXvkbFhsyt6xTOzd0mdFPQ7vwX7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910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Edmodo</a:t>
            </a:r>
            <a:r>
              <a:rPr lang="en-US" sz="2400" dirty="0" smtClean="0"/>
              <a:t> – free learning management system, app, robust, cross-platform, gets good reviews.</a:t>
            </a:r>
          </a:p>
          <a:p>
            <a:r>
              <a:rPr lang="en-US" sz="2400" b="1" dirty="0" smtClean="0"/>
              <a:t>Canvas</a:t>
            </a:r>
            <a:r>
              <a:rPr lang="en-US" sz="2400" dirty="0" smtClean="0"/>
              <a:t> – solid LMS but expensive for large scale deployment. Very mobile friendly.</a:t>
            </a:r>
          </a:p>
          <a:p>
            <a:r>
              <a:rPr lang="en-US" sz="2400" b="1" dirty="0" smtClean="0"/>
              <a:t>Blackboard Mobile </a:t>
            </a:r>
            <a:r>
              <a:rPr lang="en-US" sz="2400" dirty="0" smtClean="0"/>
              <a:t>– helps students access Blackboard from their mobile device.</a:t>
            </a:r>
          </a:p>
          <a:p>
            <a:r>
              <a:rPr lang="en-US" sz="2400" b="1" dirty="0" smtClean="0"/>
              <a:t>Khan Academy Player App </a:t>
            </a:r>
            <a:r>
              <a:rPr lang="en-US" sz="2400" dirty="0" smtClean="0"/>
              <a:t>– for watching Khan Academy videos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Educational Apps</a:t>
            </a:r>
            <a:endParaRPr lang="en-US" b="1" dirty="0"/>
          </a:p>
        </p:txBody>
      </p:sp>
      <p:pic>
        <p:nvPicPr>
          <p:cNvPr id="50177" name="Picture 1" descr="C:\Users\Minda\AppData\Local\Microsoft\Windows\Temporary Internet Files\Content.IE5\6YIVW1GJ\MP90017785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680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2.gstatic.com/images?q=tbn:ANd9GcR-C3tJVLShI77UrBksG8EpQUJdHgHOc6YgwIpXUMk0n25DDEA4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255388" cy="24384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Twitter</a:t>
            </a:r>
          </a:p>
          <a:p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Google Plus</a:t>
            </a:r>
          </a:p>
          <a:p>
            <a:r>
              <a:rPr lang="en-US" dirty="0" err="1" smtClean="0"/>
              <a:t>Pinterest</a:t>
            </a:r>
            <a:endParaRPr lang="en-US" dirty="0" smtClean="0"/>
          </a:p>
          <a:p>
            <a:r>
              <a:rPr lang="en-US" dirty="0" smtClean="0"/>
              <a:t>Various in-country options</a:t>
            </a:r>
          </a:p>
          <a:p>
            <a:r>
              <a:rPr lang="en-US" dirty="0" smtClean="0"/>
              <a:t>Use to create a following, publicize books and events, communicate with supporters etc</a:t>
            </a:r>
          </a:p>
          <a:p>
            <a:r>
              <a:rPr lang="en-US" dirty="0" smtClean="0"/>
              <a:t>Generally better to create a Christian presence within an established community than to create a separate Christian social media app.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Social Media Apps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64008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There are an ENORMOUS number of free Christian </a:t>
            </a:r>
            <a:r>
              <a:rPr lang="en-US" sz="2400" dirty="0" err="1" smtClean="0"/>
              <a:t>ebooks</a:t>
            </a:r>
            <a:r>
              <a:rPr lang="en-US" sz="2400" dirty="0" smtClean="0"/>
              <a:t> out there in Kindle format.</a:t>
            </a:r>
          </a:p>
          <a:p>
            <a:r>
              <a:rPr lang="en-US" sz="2400" dirty="0" smtClean="0"/>
              <a:t>How to find free Christian </a:t>
            </a:r>
            <a:r>
              <a:rPr lang="en-US" sz="2400" dirty="0" err="1" smtClean="0"/>
              <a:t>ebooks</a:t>
            </a:r>
            <a:r>
              <a:rPr lang="en-US" sz="2400" dirty="0" smtClean="0"/>
              <a:t> online: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http://www.smashwords.com/books/download/179711/1/latest/0/0/how-to-find-free-christian-books-online.pdf</a:t>
            </a:r>
            <a:endParaRPr lang="en-US" sz="2400" dirty="0" smtClean="0"/>
          </a:p>
          <a:p>
            <a:r>
              <a:rPr lang="en-US" sz="2400" dirty="0" smtClean="0"/>
              <a:t>Download free Kindle reader app to any mobile device. </a:t>
            </a:r>
          </a:p>
          <a:p>
            <a:r>
              <a:rPr lang="en-US" sz="2400" dirty="0" smtClean="0"/>
              <a:t>Create </a:t>
            </a:r>
            <a:r>
              <a:rPr lang="en-US" sz="2400" dirty="0" err="1" smtClean="0"/>
              <a:t>ebooks</a:t>
            </a:r>
            <a:r>
              <a:rPr lang="en-US" sz="2400" dirty="0" smtClean="0"/>
              <a:t> with </a:t>
            </a:r>
            <a:r>
              <a:rPr lang="en-US" sz="2400" dirty="0" err="1" smtClean="0"/>
              <a:t>Calibre</a:t>
            </a:r>
            <a:r>
              <a:rPr lang="en-US" sz="2400" dirty="0" smtClean="0"/>
              <a:t> </a:t>
            </a:r>
            <a:r>
              <a:rPr lang="en-US" sz="2400" dirty="0" err="1" smtClean="0"/>
              <a:t>Ebook</a:t>
            </a:r>
            <a:r>
              <a:rPr lang="en-US" sz="2400" dirty="0" smtClean="0"/>
              <a:t> creator</a:t>
            </a:r>
          </a:p>
          <a:p>
            <a:r>
              <a:rPr lang="en-US" sz="2400" dirty="0" smtClean="0"/>
              <a:t>Kindle </a:t>
            </a:r>
            <a:r>
              <a:rPr lang="en-US" sz="2400" dirty="0" err="1" smtClean="0"/>
              <a:t>ebook</a:t>
            </a:r>
            <a:r>
              <a:rPr lang="en-US" sz="2400" dirty="0" smtClean="0"/>
              <a:t> + </a:t>
            </a:r>
            <a:r>
              <a:rPr lang="en-US" sz="2400" dirty="0" err="1" smtClean="0"/>
              <a:t>YouVersion</a:t>
            </a:r>
            <a:r>
              <a:rPr lang="en-US" sz="2400" dirty="0" smtClean="0"/>
              <a:t> + </a:t>
            </a:r>
            <a:r>
              <a:rPr lang="en-US" sz="2400" dirty="0" err="1" smtClean="0"/>
              <a:t>Evernote</a:t>
            </a:r>
            <a:r>
              <a:rPr lang="en-US" sz="2400" dirty="0" smtClean="0"/>
              <a:t> or Google Docs = class materials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Kindle, </a:t>
            </a:r>
            <a:r>
              <a:rPr lang="en-US" b="1" dirty="0" err="1" smtClean="0"/>
              <a:t>ePub</a:t>
            </a:r>
            <a:r>
              <a:rPr lang="en-US" b="1" dirty="0" smtClean="0"/>
              <a:t>, and </a:t>
            </a:r>
            <a:r>
              <a:rPr lang="en-US" b="1" dirty="0" err="1" smtClean="0"/>
              <a:t>Ebook</a:t>
            </a:r>
            <a:r>
              <a:rPr lang="en-US" b="1" dirty="0" smtClean="0"/>
              <a:t> Apps</a:t>
            </a:r>
            <a:endParaRPr lang="en-US" b="1" dirty="0"/>
          </a:p>
        </p:txBody>
      </p:sp>
      <p:pic>
        <p:nvPicPr>
          <p:cNvPr id="48130" name="Picture 2" descr="https://encrypted-tbn2.gstatic.com/images?q=tbn:ANd9GcTW8yGOMwNCjtb__8FFI7zQbujaJ9NoIPhxILHZOyVwxxygDXFJ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828800"/>
            <a:ext cx="21431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467600" cy="37002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MAF Learning Technologies (</a:t>
            </a:r>
            <a:r>
              <a:rPr lang="en-US" dirty="0" smtClean="0">
                <a:hlinkClick r:id="rId3"/>
              </a:rPr>
              <a:t>http://maflt.org/</a:t>
            </a:r>
            <a:r>
              <a:rPr lang="en-US" dirty="0" smtClean="0"/>
              <a:t>)  is continually developing mobile friendly digital asset management tools including a sophisticated and powerful Android app called </a:t>
            </a:r>
            <a:r>
              <a:rPr lang="en-US" b="1" dirty="0" err="1" smtClean="0"/>
              <a:t>Estante</a:t>
            </a:r>
            <a:r>
              <a:rPr lang="en-US" b="1" dirty="0" smtClean="0"/>
              <a:t> </a:t>
            </a:r>
            <a:r>
              <a:rPr lang="en-US" dirty="0" smtClean="0"/>
              <a:t>which is self-updating and works offline.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Ibidem</a:t>
            </a:r>
            <a:r>
              <a:rPr lang="en-US" dirty="0" smtClean="0"/>
              <a:t> is not an app but is a powerful digital asset management tool also developed by MAF-LT, put your master collection in </a:t>
            </a:r>
            <a:r>
              <a:rPr lang="en-US" dirty="0" err="1" smtClean="0"/>
              <a:t>Ibidem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Digital Library Apps</a:t>
            </a:r>
            <a:endParaRPr lang="en-US" b="1" dirty="0"/>
          </a:p>
        </p:txBody>
      </p:sp>
      <p:pic>
        <p:nvPicPr>
          <p:cNvPr id="46081" name="Picture 1" descr="C:\Users\Minda\AppData\Local\Microsoft\Windows\Temporary Internet Files\Content.IE5\1V62L47A\MP90042768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941927"/>
            <a:ext cx="2895600" cy="1916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315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Cellica</a:t>
            </a:r>
            <a:r>
              <a:rPr lang="en-US" b="1" dirty="0" smtClean="0"/>
              <a:t> Database </a:t>
            </a:r>
            <a:r>
              <a:rPr lang="en-US" dirty="0" smtClean="0"/>
              <a:t>– updates your mobile device wirelessly to your desktop database. Say have one desktop database in the church or bible college, then folks with Android devices can update their materials.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Memento Database </a:t>
            </a:r>
            <a:r>
              <a:rPr lang="en-US" dirty="0" smtClean="0"/>
              <a:t>– seems similar to </a:t>
            </a:r>
            <a:r>
              <a:rPr lang="en-US" dirty="0" err="1" smtClean="0"/>
              <a:t>EverNote</a:t>
            </a:r>
            <a:r>
              <a:rPr lang="en-US" dirty="0" smtClean="0"/>
              <a:t> and is a catch-all for various work related tasks.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HanDBase</a:t>
            </a:r>
            <a:r>
              <a:rPr lang="en-US" b="1" dirty="0" smtClean="0"/>
              <a:t> Database Manager</a:t>
            </a:r>
            <a:r>
              <a:rPr lang="en-US" dirty="0" smtClean="0"/>
              <a:t> – professional situation, use say for event management. Can create custom solutions.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Database Apps</a:t>
            </a:r>
            <a:endParaRPr lang="en-US" b="1" dirty="0"/>
          </a:p>
        </p:txBody>
      </p:sp>
      <p:pic>
        <p:nvPicPr>
          <p:cNvPr id="44033" name="Picture 1" descr="C:\Users\Minda\AppData\Local\Microsoft\Windows\Temporary Internet Files\Content.IE5\1V62L47A\MC9000370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133600"/>
            <a:ext cx="1613002" cy="1534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1.gstatic.com/images?q=tbn:ANd9GcRFzoND4rEo55FGVD-WKoHCfTnxeIwia7YlWCetaZsWGkR2gC9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677" y="2743200"/>
            <a:ext cx="2922323" cy="25908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7086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many audio and video editing apps in both the Google Play store and the Apple App Store. I have not used or reviewed them.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Record your training video, sermon, or talk edit on the phone or tablet, share via Bluetooth or on an SD card.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Put audio or video into </a:t>
            </a:r>
            <a:r>
              <a:rPr lang="en-US" sz="2400" dirty="0" err="1" smtClean="0"/>
              <a:t>Estante</a:t>
            </a:r>
            <a:r>
              <a:rPr lang="en-US" sz="2400" dirty="0" smtClean="0"/>
              <a:t> for future reference.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Audio and Video Editing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Google Voice</a:t>
            </a:r>
          </a:p>
          <a:p>
            <a:r>
              <a:rPr lang="en-US" dirty="0" smtClean="0"/>
              <a:t>Skype</a:t>
            </a:r>
          </a:p>
          <a:p>
            <a:r>
              <a:rPr lang="en-US" dirty="0" err="1" smtClean="0"/>
              <a:t>Viber</a:t>
            </a:r>
            <a:endParaRPr lang="en-US" dirty="0" smtClean="0"/>
          </a:p>
          <a:p>
            <a:r>
              <a:rPr lang="en-US" dirty="0" err="1" smtClean="0"/>
              <a:t>Linphone</a:t>
            </a:r>
            <a:endParaRPr lang="en-US" dirty="0" smtClean="0"/>
          </a:p>
          <a:p>
            <a:r>
              <a:rPr lang="en-US" dirty="0" err="1" smtClean="0"/>
              <a:t>Whatsapp</a:t>
            </a:r>
            <a:endParaRPr lang="en-US" dirty="0" smtClean="0"/>
          </a:p>
          <a:p>
            <a:r>
              <a:rPr lang="en-US" dirty="0" err="1" smtClean="0"/>
              <a:t>iCall</a:t>
            </a:r>
            <a:endParaRPr lang="en-US" dirty="0" smtClean="0"/>
          </a:p>
          <a:p>
            <a:r>
              <a:rPr lang="en-US" dirty="0" err="1" smtClean="0"/>
              <a:t>Vippie</a:t>
            </a:r>
            <a:endParaRPr lang="en-US" dirty="0" smtClean="0"/>
          </a:p>
          <a:p>
            <a:r>
              <a:rPr lang="en-US" dirty="0" err="1" smtClean="0"/>
              <a:t>Pinger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Check which works best in your area, has the features that you require  and is available to your clients/target audience.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VOIP Apps</a:t>
            </a:r>
            <a:endParaRPr lang="en-US" b="1" dirty="0"/>
          </a:p>
        </p:txBody>
      </p:sp>
      <p:pic>
        <p:nvPicPr>
          <p:cNvPr id="41986" name="Picture 2" descr="https://encrypted-tbn1.gstatic.com/images?q=tbn:ANd9GcSu17PdbixKGWPDnOHvwjh9AStyFZNs4Ivsp8lJIju1ihb5O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516347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78809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Smartphones</a:t>
            </a:r>
            <a:r>
              <a:rPr lang="en-US" sz="2400" dirty="0" smtClean="0"/>
              <a:t> showed 20% growth in 2013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30% of phone shipped globally are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Growth is strongest in developing nations such as China, India, Russia and Brazil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Inexpensive </a:t>
            </a:r>
            <a:r>
              <a:rPr lang="en-US" sz="2400" dirty="0" err="1" smtClean="0"/>
              <a:t>Tizen</a:t>
            </a:r>
            <a:r>
              <a:rPr lang="en-US" sz="2400" dirty="0" smtClean="0"/>
              <a:t> and other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 from China will soon be available.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 cost of data plans is still a problem but some apps (e.g. games) do not need much data.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553200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Trebuchet MS" pitchFamily="34" charset="0"/>
              </a:rPr>
              <a:t>The Rise of </a:t>
            </a:r>
            <a:r>
              <a:rPr lang="en-US" b="1" dirty="0" err="1" smtClean="0">
                <a:latin typeface="Trebuchet MS" pitchFamily="34" charset="0"/>
              </a:rPr>
              <a:t>Smartphones</a:t>
            </a:r>
            <a:endParaRPr lang="en-US" b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5562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SquareUp</a:t>
            </a:r>
            <a:r>
              <a:rPr lang="en-US" dirty="0" smtClean="0"/>
              <a:t> and </a:t>
            </a:r>
            <a:r>
              <a:rPr lang="en-US" b="1" dirty="0" smtClean="0"/>
              <a:t>Square</a:t>
            </a:r>
            <a:r>
              <a:rPr lang="en-US" dirty="0" smtClean="0"/>
              <a:t> </a:t>
            </a:r>
            <a:r>
              <a:rPr lang="en-US" b="1" dirty="0" smtClean="0"/>
              <a:t>Wallet</a:t>
            </a:r>
            <a:r>
              <a:rPr lang="en-US" dirty="0" smtClean="0"/>
              <a:t> credit card processing &amp; payments with mobile app and free card reader. This is the best which I have tried.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Paypal</a:t>
            </a:r>
            <a:r>
              <a:rPr lang="en-US" dirty="0" smtClean="0"/>
              <a:t> credit card reader, payment app and in some cases PayPal mobile app integration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Google Play in-app billing </a:t>
            </a:r>
            <a:r>
              <a:rPr lang="en-US" dirty="0" smtClean="0"/>
              <a:t>– accept payments in the app (that you designed) itself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Payment Apps</a:t>
            </a:r>
            <a:endParaRPr lang="en-US" dirty="0"/>
          </a:p>
        </p:txBody>
      </p:sp>
      <p:pic>
        <p:nvPicPr>
          <p:cNvPr id="13314" name="Picture 2" descr="https://encrypted-tbn3.gstatic.com/images?q=tbn:ANd9GcTXEOsq1DErX1knjH7GX5QVTHTD5y8ubOsykhCr_iq2Uz3oeB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981200"/>
            <a:ext cx="2638206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docu-source.com/Assets/Images/secure-cloud-comput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2971800"/>
            <a:ext cx="2333625" cy="23336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TrueCrypt</a:t>
            </a:r>
            <a:r>
              <a:rPr lang="en-US" b="1" dirty="0" smtClean="0"/>
              <a:t> </a:t>
            </a:r>
            <a:r>
              <a:rPr lang="en-US" dirty="0" smtClean="0"/>
              <a:t>– encrypt the whole or a </a:t>
            </a:r>
            <a:r>
              <a:rPr lang="en-US" dirty="0" err="1" smtClean="0"/>
              <a:t>a</a:t>
            </a:r>
            <a:r>
              <a:rPr lang="en-US" dirty="0" smtClean="0"/>
              <a:t> portion of your SD card, USB, or HDD, free, powerful useful. EDS </a:t>
            </a:r>
            <a:r>
              <a:rPr lang="en-US" dirty="0" err="1" smtClean="0"/>
              <a:t>Lite</a:t>
            </a:r>
            <a:r>
              <a:rPr lang="en-US" dirty="0" smtClean="0"/>
              <a:t> is an Android version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Password Managers </a:t>
            </a:r>
            <a:r>
              <a:rPr lang="en-US" dirty="0" smtClean="0"/>
              <a:t>– </a:t>
            </a:r>
            <a:r>
              <a:rPr lang="en-US" dirty="0" err="1" smtClean="0"/>
              <a:t>LastPass</a:t>
            </a:r>
            <a:r>
              <a:rPr lang="en-US" dirty="0" smtClean="0"/>
              <a:t>, 1Password, </a:t>
            </a:r>
            <a:r>
              <a:rPr lang="en-US" dirty="0" err="1" smtClean="0"/>
              <a:t>mSecure</a:t>
            </a:r>
            <a:r>
              <a:rPr lang="en-US" dirty="0" smtClean="0"/>
              <a:t> tend to lead the pack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Malware </a:t>
            </a:r>
            <a:r>
              <a:rPr lang="en-US" dirty="0" smtClean="0"/>
              <a:t>– </a:t>
            </a:r>
            <a:r>
              <a:rPr lang="en-US" dirty="0" err="1" smtClean="0"/>
              <a:t>AppScan</a:t>
            </a:r>
            <a:r>
              <a:rPr lang="en-US" dirty="0" smtClean="0"/>
              <a:t> Beta stops malware in apps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Titanium </a:t>
            </a:r>
            <a:r>
              <a:rPr lang="en-US" b="1" dirty="0" err="1" smtClean="0"/>
              <a:t>BackupPro</a:t>
            </a:r>
            <a:r>
              <a:rPr lang="en-US" dirty="0" smtClean="0"/>
              <a:t> (backs up everything)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Advanced Task Killer </a:t>
            </a:r>
            <a:r>
              <a:rPr lang="en-US" dirty="0" smtClean="0"/>
              <a:t>(stops junk from running)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Avast</a:t>
            </a:r>
            <a:r>
              <a:rPr lang="en-US" b="1" dirty="0" smtClean="0"/>
              <a:t> Antivirus</a:t>
            </a:r>
            <a:r>
              <a:rPr lang="en-US" dirty="0" smtClean="0"/>
              <a:t> – best antivirus tool for Android also Lookout Mobile Security, </a:t>
            </a:r>
            <a:r>
              <a:rPr lang="en-US" dirty="0" err="1" smtClean="0"/>
              <a:t>McCaffee</a:t>
            </a:r>
            <a:r>
              <a:rPr lang="en-US" dirty="0" smtClean="0"/>
              <a:t> perform well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Security Apps</a:t>
            </a:r>
            <a:endParaRPr 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69342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Preach – record video with phone – edit with mobile video editing tools-  upload to database, </a:t>
            </a:r>
            <a:r>
              <a:rPr lang="en-US" sz="2400" dirty="0" err="1" smtClean="0"/>
              <a:t>Estante</a:t>
            </a:r>
            <a:r>
              <a:rPr lang="en-US" sz="2400" dirty="0" smtClean="0"/>
              <a:t> or YouTube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Preach – record video into </a:t>
            </a:r>
            <a:r>
              <a:rPr lang="en-US" sz="2400" dirty="0" err="1" smtClean="0"/>
              <a:t>Evernote</a:t>
            </a:r>
            <a:r>
              <a:rPr lang="en-US" sz="2400" dirty="0" smtClean="0"/>
              <a:t>, edit with audio editing tools, tag, put in shared folder, use for bible class on mobile devices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Develop evangelistic website – turn into HTMl5 app – use app with bible software for follow-up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Imagination: Combining Apps</a:t>
            </a:r>
            <a:endParaRPr lang="en-US" dirty="0"/>
          </a:p>
        </p:txBody>
      </p:sp>
      <p:pic>
        <p:nvPicPr>
          <p:cNvPr id="15364" name="Picture 4" descr="https://encrypted-tbn2.gstatic.com/images?q=tbn:ANd9GcQ9vph-0SKOluLiiphypu0YMpSWSY5w5yhgZwFubnyPVmL4fD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online course – publicize via Twitter – accept payments using Square – issue student usernames and </a:t>
            </a:r>
            <a:r>
              <a:rPr lang="en-US" sz="2400" dirty="0" err="1" smtClean="0"/>
              <a:t>pwds</a:t>
            </a:r>
            <a:r>
              <a:rPr lang="en-US" sz="2400" dirty="0" smtClean="0"/>
              <a:t> after payment.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Write </a:t>
            </a:r>
            <a:r>
              <a:rPr lang="en-US" sz="2400" dirty="0" err="1" smtClean="0"/>
              <a:t>ebook</a:t>
            </a:r>
            <a:r>
              <a:rPr lang="en-US" sz="2400" dirty="0" smtClean="0"/>
              <a:t> in Google Docs – convert to </a:t>
            </a:r>
            <a:r>
              <a:rPr lang="en-US" sz="2400" dirty="0" err="1" smtClean="0"/>
              <a:t>epub</a:t>
            </a:r>
            <a:r>
              <a:rPr lang="en-US" sz="2400" dirty="0" smtClean="0"/>
              <a:t> using </a:t>
            </a:r>
            <a:r>
              <a:rPr lang="en-US" sz="2400" dirty="0" err="1" smtClean="0"/>
              <a:t>Calibre</a:t>
            </a:r>
            <a:r>
              <a:rPr lang="en-US" sz="2400" dirty="0" smtClean="0"/>
              <a:t> –upload to Kindle direct Publishing or </a:t>
            </a:r>
            <a:r>
              <a:rPr lang="en-US" sz="2400" dirty="0" err="1" smtClean="0"/>
              <a:t>Smashwords</a:t>
            </a:r>
            <a:r>
              <a:rPr lang="en-US" sz="2400" dirty="0" smtClean="0"/>
              <a:t> and sell for $2.99 – publicize via social media apps –use as text in online course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Imagination 2</a:t>
            </a:r>
            <a:endParaRPr lang="en-US" dirty="0"/>
          </a:p>
        </p:txBody>
      </p:sp>
      <p:pic>
        <p:nvPicPr>
          <p:cNvPr id="9220" name="Picture 4" descr="http://shirtoid.com/wp-content/uploads/2010/03/imagination-unlimi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ybermissions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7200" cy="2432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743200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Edmiston –  CEO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Theology of Technology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Emotional Intelligence And Digital Culture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E-Learning , Appropriate Technology, Internet Evangelism, Mobile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johned@cybermissions.org</a:t>
            </a:r>
            <a:r>
              <a:rPr lang="en-US" sz="2400" dirty="0" smtClean="0"/>
              <a:t>             +1-310-748-9274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28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Globalchristians.org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Cybermissions.org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NewTestamentPrayer.com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BiblicalEQ.com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133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@Cybermissions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Education: </a:t>
            </a:r>
            <a:r>
              <a:rPr lang="en-US" dirty="0" smtClean="0"/>
              <a:t> </a:t>
            </a:r>
            <a:r>
              <a:rPr lang="en-US" dirty="0" err="1" smtClean="0"/>
              <a:t>Lumin</a:t>
            </a:r>
            <a:r>
              <a:rPr lang="en-US" dirty="0" smtClean="0"/>
              <a:t>, </a:t>
            </a:r>
            <a:r>
              <a:rPr lang="en-US" dirty="0" err="1" smtClean="0"/>
              <a:t>Estante</a:t>
            </a:r>
            <a:r>
              <a:rPr lang="en-US" dirty="0" smtClean="0"/>
              <a:t>, </a:t>
            </a:r>
            <a:r>
              <a:rPr lang="en-US" dirty="0" err="1" smtClean="0"/>
              <a:t>Moodle</a:t>
            </a:r>
            <a:r>
              <a:rPr lang="en-US" dirty="0" smtClean="0"/>
              <a:t> and other LMS systems as apps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Proclamation:  </a:t>
            </a:r>
            <a:r>
              <a:rPr lang="en-US" dirty="0" smtClean="0"/>
              <a:t>Jesus Film apps, GRN app, Faith Comes by Hearing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Utilities and Security</a:t>
            </a:r>
            <a:r>
              <a:rPr lang="en-US" dirty="0" smtClean="0"/>
              <a:t>: a wide range of encryption tools, FTP apps etc</a:t>
            </a:r>
          </a:p>
          <a:p>
            <a:endParaRPr lang="en-US" dirty="0" smtClean="0"/>
          </a:p>
          <a:p>
            <a:r>
              <a:rPr lang="en-US" b="1" dirty="0" smtClean="0"/>
              <a:t>Productivity: </a:t>
            </a:r>
            <a:r>
              <a:rPr lang="en-US" dirty="0" err="1" smtClean="0"/>
              <a:t>Evernote</a:t>
            </a:r>
            <a:r>
              <a:rPr lang="en-US" dirty="0" smtClean="0"/>
              <a:t>, Google Drive etc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Trebuchet MS" pitchFamily="34" charset="0"/>
              </a:rPr>
              <a:t>Common Missions Tasks</a:t>
            </a:r>
            <a:endParaRPr lang="en-US" b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67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Trebuchet MS" pitchFamily="34" charset="0"/>
              </a:rPr>
              <a:t>Buy vs. Build</a:t>
            </a:r>
            <a:endParaRPr lang="en-US" b="1" dirty="0">
              <a:latin typeface="Trebuchet MS" pitchFamily="34" charset="0"/>
            </a:endParaRPr>
          </a:p>
        </p:txBody>
      </p:sp>
      <p:pic>
        <p:nvPicPr>
          <p:cNvPr id="61442" name="Picture 2" descr="http://www.baselinemag.com/images/stories/MiscImages/WebsterBuyBldCh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906646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16002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Should you:</a:t>
            </a:r>
          </a:p>
          <a:p>
            <a:r>
              <a:rPr lang="en-US" sz="2400" dirty="0" smtClean="0"/>
              <a:t>Use a free app?</a:t>
            </a:r>
          </a:p>
          <a:p>
            <a:r>
              <a:rPr lang="en-US" sz="2400" dirty="0" smtClean="0"/>
              <a:t>Buy a commercial app?</a:t>
            </a:r>
          </a:p>
          <a:p>
            <a:r>
              <a:rPr lang="en-US" sz="2400" dirty="0" smtClean="0"/>
              <a:t>Buy and modify ?</a:t>
            </a:r>
          </a:p>
          <a:p>
            <a:r>
              <a:rPr lang="en-US" sz="2400" dirty="0" smtClean="0"/>
              <a:t>Build your own app?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SzPct val="120000"/>
              <a:buNone/>
            </a:pPr>
            <a:r>
              <a:rPr lang="en-US" sz="2400" dirty="0" smtClean="0"/>
              <a:t>If you need it to be </a:t>
            </a:r>
            <a:r>
              <a:rPr lang="en-US" sz="2400" b="1" dirty="0" smtClean="0"/>
              <a:t>totally secure </a:t>
            </a:r>
            <a:r>
              <a:rPr lang="en-US" sz="2400" dirty="0" smtClean="0"/>
              <a:t>without any possible backdoors.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Clr>
                <a:schemeClr val="accent2"/>
              </a:buClr>
              <a:buSzPct val="120000"/>
              <a:buNone/>
            </a:pPr>
            <a:r>
              <a:rPr lang="en-US" sz="2400" dirty="0" smtClean="0"/>
              <a:t>If </a:t>
            </a:r>
            <a:r>
              <a:rPr lang="en-US" sz="2400" b="1" dirty="0" smtClean="0"/>
              <a:t>branding</a:t>
            </a:r>
            <a:r>
              <a:rPr lang="en-US" sz="2400" dirty="0" smtClean="0"/>
              <a:t> is a critical issue for you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Clr>
                <a:schemeClr val="accent2"/>
              </a:buClr>
              <a:buSzPct val="120000"/>
              <a:buNone/>
            </a:pPr>
            <a:r>
              <a:rPr lang="en-US" sz="2400" dirty="0" smtClean="0"/>
              <a:t>When you can absolutely guarantee that you can still </a:t>
            </a:r>
            <a:r>
              <a:rPr lang="en-US" sz="2400" b="1" dirty="0" smtClean="0"/>
              <a:t>support</a:t>
            </a:r>
            <a:r>
              <a:rPr lang="en-US" sz="2400" dirty="0" smtClean="0"/>
              <a:t> it in five years time.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Clr>
                <a:schemeClr val="accent2"/>
              </a:buClr>
              <a:buSzPct val="120000"/>
              <a:buNone/>
            </a:pPr>
            <a:r>
              <a:rPr lang="en-US" sz="2400" dirty="0" smtClean="0"/>
              <a:t>When you have done the research and </a:t>
            </a:r>
            <a:r>
              <a:rPr lang="en-US" sz="2400" b="1" dirty="0" smtClean="0"/>
              <a:t>no commercial app</a:t>
            </a:r>
            <a:r>
              <a:rPr lang="en-US" sz="2400" dirty="0" smtClean="0"/>
              <a:t> meets even 40% of your needs.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Clr>
                <a:schemeClr val="accent2"/>
              </a:buClr>
              <a:buSzPct val="120000"/>
              <a:buNone/>
            </a:pPr>
            <a:r>
              <a:rPr lang="en-US" sz="2400" dirty="0" smtClean="0"/>
              <a:t>When the </a:t>
            </a:r>
            <a:r>
              <a:rPr lang="en-US" sz="2400" b="1" dirty="0" smtClean="0"/>
              <a:t>development cost is trivial </a:t>
            </a:r>
            <a:r>
              <a:rPr lang="en-US" sz="2400" dirty="0" smtClean="0"/>
              <a:t>e.g. some web apps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Trebuchet MS" pitchFamily="34" charset="0"/>
              </a:rPr>
              <a:t>When To Build…</a:t>
            </a:r>
            <a:endParaRPr lang="en-US" b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 requirements statement is a complete list of all the features that you want in the app:</a:t>
            </a:r>
          </a:p>
          <a:p>
            <a:r>
              <a:rPr lang="en-US" sz="2400" b="1" dirty="0" smtClean="0">
                <a:solidFill>
                  <a:schemeClr val="accent3"/>
                </a:solidFill>
              </a:rPr>
              <a:t>Absolutely Essential</a:t>
            </a:r>
            <a:r>
              <a:rPr lang="en-US" sz="2400" b="1" dirty="0" smtClean="0"/>
              <a:t>:  </a:t>
            </a:r>
            <a:r>
              <a:rPr lang="en-US" sz="2400" dirty="0" smtClean="0"/>
              <a:t>these are core features that the app MUST have e.g. “works under Android” or “is secure in Saudi Arabia”</a:t>
            </a:r>
          </a:p>
          <a:p>
            <a:r>
              <a:rPr lang="en-US" sz="2400" b="1" dirty="0" smtClean="0">
                <a:solidFill>
                  <a:schemeClr val="accent3"/>
                </a:solidFill>
              </a:rPr>
              <a:t>Highly Desirable</a:t>
            </a:r>
            <a:r>
              <a:rPr lang="en-US" sz="2400" dirty="0" smtClean="0"/>
              <a:t>:  Almost essential, should be included if at all possible, an app with these features is preferred e.g. “backwards compatible with..”</a:t>
            </a:r>
          </a:p>
          <a:p>
            <a:r>
              <a:rPr lang="en-US" sz="2400" b="1" dirty="0" smtClean="0">
                <a:solidFill>
                  <a:schemeClr val="accent3"/>
                </a:solidFill>
              </a:rPr>
              <a:t>Desirable Extras</a:t>
            </a:r>
            <a:r>
              <a:rPr lang="en-US" sz="2400" b="1" dirty="0" smtClean="0"/>
              <a:t>:  </a:t>
            </a:r>
            <a:r>
              <a:rPr lang="en-US" sz="2400" dirty="0" smtClean="0"/>
              <a:t>You would like these features but they are not super-essential e.g. “comes in purple”.</a:t>
            </a:r>
          </a:p>
          <a:p>
            <a:r>
              <a:rPr lang="en-US" sz="2400" dirty="0" smtClean="0"/>
              <a:t>Hammering out a very complete requirements statement and will save you large amounts of time, money and frustration.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Understanding Your Requirements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Sketch out a development roadmap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Set timelines for the various stages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 a pilot test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Ask for user feedback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urgent is urgent?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Trebuchet MS" pitchFamily="34" charset="0"/>
              </a:rPr>
              <a:t>Development Roadmap</a:t>
            </a:r>
            <a:endParaRPr lang="en-US" b="1" dirty="0">
              <a:latin typeface="Trebuchet MS" pitchFamily="34" charset="0"/>
            </a:endParaRPr>
          </a:p>
        </p:txBody>
      </p:sp>
      <p:pic>
        <p:nvPicPr>
          <p:cNvPr id="2050" name="Picture 2" descr="C:\Users\Minda\AppData\Local\Microsoft\Windows\Temporary Internet Files\Content.IE5\6YIVW1GJ\MP9004056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9718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In-House</a:t>
            </a:r>
            <a:r>
              <a:rPr lang="en-US" dirty="0" smtClean="0"/>
              <a:t> – you already have a great team of app developers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 smtClean="0"/>
              <a:t>outside app development agency</a:t>
            </a:r>
            <a:br>
              <a:rPr lang="en-US" b="1" dirty="0" smtClean="0"/>
            </a:br>
            <a:endParaRPr lang="en-US" dirty="0" smtClean="0"/>
          </a:p>
          <a:p>
            <a:r>
              <a:rPr lang="en-US" dirty="0" smtClean="0"/>
              <a:t>A large known </a:t>
            </a:r>
            <a:r>
              <a:rPr lang="en-US" b="1" dirty="0" smtClean="0"/>
              <a:t>commercial vendor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An unknown </a:t>
            </a:r>
            <a:r>
              <a:rPr lang="en-US" b="1" dirty="0" smtClean="0"/>
              <a:t>free app </a:t>
            </a:r>
            <a:r>
              <a:rPr lang="en-US" dirty="0" smtClean="0"/>
              <a:t>developer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Fred</a:t>
            </a:r>
            <a:r>
              <a:rPr lang="en-US" dirty="0" smtClean="0"/>
              <a:t> the cool guy at church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Where Is Your Talent?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3074" name="Picture 2" descr="C:\Users\Minda\AppData\Local\Microsoft\Windows\Temporary Internet Files\Content.IE5\VU96DMK4\MC9004398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86200"/>
            <a:ext cx="1924050" cy="153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obile Apps For Missions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 - &amp;quot;The Rise of Smartphones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Common Missions Tasks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Buy vs. Build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When To Build…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Understanding Your Requirements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Development Roadmap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Where Is Your Talent?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Can A Commercial App Do 60%-80% Of What You Need?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Cross-Platform Issues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Security Issues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Support Issues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Researching Apps&amp;quot;&quot;/&gt;&lt;property id=&quot;20307&quot; value=&quot;269&quot;/&gt;&lt;/object&gt;&lt;object type=&quot;3&quot; unique_id=&quot;10017&quot;&gt;&lt;property id=&quot;20148&quot; value=&quot;5&quot;/&gt;&lt;property id=&quot;20300&quot; value=&quot;Slide 15 - &amp;quot;The Four D’s&amp;quot;&quot;/&gt;&lt;property id=&quot;20307&quot; value=&quot;270&quot;/&gt;&lt;/object&gt;&lt;object type=&quot;3&quot; unique_id=&quot;10018&quot;&gt;&lt;property id=&quot;20148&quot; value=&quot;5&quot;/&gt;&lt;property id=&quot;20300&quot; value=&quot;Slide 16 - &amp;quot;HTML5 Apps From Websites&amp;quot;&quot;/&gt;&lt;property id=&quot;20307&quot; value=&quot;271&quot;/&gt;&lt;/object&gt;&lt;object type=&quot;3&quot; unique_id=&quot;10019&quot;&gt;&lt;property id=&quot;20148&quot; value=&quot;5&quot;/&gt;&lt;property id=&quot;20300&quot; value=&quot;Slide 17 - &amp;quot;Evernote ($5 a month paid version)&amp;quot;&quot;/&gt;&lt;property id=&quot;20307&quot; value=&quot;272&quot;/&gt;&lt;/object&gt;&lt;object type=&quot;3&quot; unique_id=&quot;10020&quot;&gt;&lt;property id=&quot;20148&quot; value=&quot;5&quot;/&gt;&lt;property id=&quot;20300&quot; value=&quot;Slide 18 - &amp;quot;Evernote As A Discipleship Tool&amp;quot;&quot;/&gt;&lt;property id=&quot;20307&quot; value=&quot;273&quot;/&gt;&lt;/object&gt;&lt;object type=&quot;3&quot; unique_id=&quot;10021&quot;&gt;&lt;property id=&quot;20148&quot; value=&quot;5&quot;/&gt;&lt;property id=&quot;20300&quot; value=&quot;Slide 19 - &amp;quot;Google Drive / Google Docs&amp;quot;&quot;/&gt;&lt;property id=&quot;20307&quot; value=&quot;274&quot;/&gt;&lt;/object&gt;&lt;object type=&quot;3&quot; unique_id=&quot;10022&quot;&gt;&lt;property id=&quot;20148&quot; value=&quot;5&quot;/&gt;&lt;property id=&quot;20300&quot; value=&quot;Slide 20 - &amp;quot;YouTube&amp;quot;&quot;/&gt;&lt;property id=&quot;20307&quot; value=&quot;275&quot;/&gt;&lt;/object&gt;&lt;object type=&quot;3&quot; unique_id=&quot;10023&quot;&gt;&lt;property id=&quot;20148&quot; value=&quot;5&quot;/&gt;&lt;property id=&quot;20300&quot; value=&quot;Slide 21 - &amp;quot;Google OpenClass&amp;quot;&quot;/&gt;&lt;property id=&quot;20307&quot; value=&quot;276&quot;/&gt;&lt;/object&gt;&lt;object type=&quot;3&quot; unique_id=&quot;10024&quot;&gt;&lt;property id=&quot;20148&quot; value=&quot;5&quot;/&gt;&lt;property id=&quot;20300&quot; value=&quot;Slide 22 - &amp;quot;Bible Apps&amp;quot;&quot;/&gt;&lt;property id=&quot;20307&quot; value=&quot;277&quot;/&gt;&lt;/object&gt;&lt;object type=&quot;3&quot; unique_id=&quot;10025&quot;&gt;&lt;property id=&quot;20148&quot; value=&quot;5&quot;/&gt;&lt;property id=&quot;20300&quot; value=&quot;Slide 23 - &amp;quot;Educational Apps&amp;quot;&quot;/&gt;&lt;property id=&quot;20307&quot; value=&quot;278&quot;/&gt;&lt;/object&gt;&lt;object type=&quot;3&quot; unique_id=&quot;10026&quot;&gt;&lt;property id=&quot;20148&quot; value=&quot;5&quot;/&gt;&lt;property id=&quot;20300&quot; value=&quot;Slide 24 - &amp;quot;Social Media Apps&amp;quot;&quot;/&gt;&lt;property id=&quot;20307&quot; value=&quot;279&quot;/&gt;&lt;/object&gt;&lt;object type=&quot;3&quot; unique_id=&quot;10027&quot;&gt;&lt;property id=&quot;20148&quot; value=&quot;5&quot;/&gt;&lt;property id=&quot;20300&quot; value=&quot;Slide 25 - &amp;quot;Kindle, ePub, and Ebook Apps&amp;quot;&quot;/&gt;&lt;property id=&quot;20307&quot; value=&quot;280&quot;/&gt;&lt;/object&gt;&lt;object type=&quot;3&quot; unique_id=&quot;10028&quot;&gt;&lt;property id=&quot;20148&quot; value=&quot;5&quot;/&gt;&lt;property id=&quot;20300&quot; value=&quot;Slide 26 - &amp;quot;Digital Library Apps&amp;quot;&quot;/&gt;&lt;property id=&quot;20307&quot; value=&quot;281&quot;/&gt;&lt;/object&gt;&lt;object type=&quot;3&quot; unique_id=&quot;10029&quot;&gt;&lt;property id=&quot;20148&quot; value=&quot;5&quot;/&gt;&lt;property id=&quot;20300&quot; value=&quot;Slide 27 - &amp;quot;Database Apps&amp;quot;&quot;/&gt;&lt;property id=&quot;20307&quot; value=&quot;282&quot;/&gt;&lt;/object&gt;&lt;object type=&quot;3&quot; unique_id=&quot;10030&quot;&gt;&lt;property id=&quot;20148&quot; value=&quot;5&quot;/&gt;&lt;property id=&quot;20300&quot; value=&quot;Slide 28 - &amp;quot;Audio and Video Editing&amp;quot;&quot;/&gt;&lt;property id=&quot;20307&quot; value=&quot;283&quot;/&gt;&lt;/object&gt;&lt;object type=&quot;3&quot; unique_id=&quot;10031&quot;&gt;&lt;property id=&quot;20148&quot; value=&quot;5&quot;/&gt;&lt;property id=&quot;20300&quot; value=&quot;Slide 29 - &amp;quot;VOIP Apps&amp;quot;&quot;/&gt;&lt;property id=&quot;20307&quot; value=&quot;284&quot;/&gt;&lt;/object&gt;&lt;object type=&quot;3&quot; unique_id=&quot;10032&quot;&gt;&lt;property id=&quot;20148&quot; value=&quot;5&quot;/&gt;&lt;property id=&quot;20300&quot; value=&quot;Slide 30 - &amp;quot;Payment Apps&amp;quot;&quot;/&gt;&lt;property id=&quot;20307&quot; value=&quot;285&quot;/&gt;&lt;/object&gt;&lt;object type=&quot;3&quot; unique_id=&quot;10033&quot;&gt;&lt;property id=&quot;20148&quot; value=&quot;5&quot;/&gt;&lt;property id=&quot;20300&quot; value=&quot;Slide 31 - &amp;quot;Security Apps&amp;quot;&quot;/&gt;&lt;property id=&quot;20307&quot; value=&quot;286&quot;/&gt;&lt;/object&gt;&lt;object type=&quot;3&quot; unique_id=&quot;10034&quot;&gt;&lt;property id=&quot;20148&quot; value=&quot;5&quot;/&gt;&lt;property id=&quot;20300&quot; value=&quot;Slide 32 - &amp;quot;Imagination: Combining Apps&amp;quot;&quot;/&gt;&lt;property id=&quot;20307&quot; value=&quot;287&quot;/&gt;&lt;/object&gt;&lt;object type=&quot;3&quot; unique_id=&quot;10035&quot;&gt;&lt;property id=&quot;20148&quot; value=&quot;5&quot;/&gt;&lt;property id=&quot;20300&quot; value=&quot;Slide 33 - &amp;quot;Imagination 2&amp;quot;&quot;/&gt;&lt;property id=&quot;20307&quot; value=&quot;288&quot;/&gt;&lt;/object&gt;&lt;object type=&quot;3&quot; unique_id=&quot;10037&quot;&gt;&lt;property id=&quot;20148&quot; value=&quot;5&quot;/&gt;&lt;property id=&quot;20300&quot; value=&quot;Slide 34&quot;/&gt;&lt;property id=&quot;20307&quot; value=&quot;290&quot;/&gt;&lt;/object&gt;&lt;/object&gt;&lt;object type=&quot;8&quot; unique_id=&quot;1007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</TotalTime>
  <Words>1295</Words>
  <Application>Microsoft Office PowerPoint</Application>
  <PresentationFormat>On-screen Show (4:3)</PresentationFormat>
  <Paragraphs>219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 Narrow</vt:lpstr>
      <vt:lpstr>Calibri</vt:lpstr>
      <vt:lpstr>Courier New</vt:lpstr>
      <vt:lpstr>Lucida Sans Unicode</vt:lpstr>
      <vt:lpstr>Trebuchet MS</vt:lpstr>
      <vt:lpstr>Verdana</vt:lpstr>
      <vt:lpstr>Wingdings 2</vt:lpstr>
      <vt:lpstr>Wingdings 3</vt:lpstr>
      <vt:lpstr>Concourse</vt:lpstr>
      <vt:lpstr>Mobile Apps For Missions</vt:lpstr>
      <vt:lpstr>PowerPoint Presentation</vt:lpstr>
      <vt:lpstr>The Rise of Smartphones</vt:lpstr>
      <vt:lpstr>Common Missions Tasks</vt:lpstr>
      <vt:lpstr>Buy vs. Build</vt:lpstr>
      <vt:lpstr>When To Build…</vt:lpstr>
      <vt:lpstr>Understanding Your Requirements</vt:lpstr>
      <vt:lpstr>Development Roadmap</vt:lpstr>
      <vt:lpstr>Where Is Your Talent?</vt:lpstr>
      <vt:lpstr>Can A Commercial App Do 60%-80% Of What You Need?</vt:lpstr>
      <vt:lpstr>Cross-Platform Issues</vt:lpstr>
      <vt:lpstr>Security Issues</vt:lpstr>
      <vt:lpstr>Support Issues</vt:lpstr>
      <vt:lpstr>Researching Apps</vt:lpstr>
      <vt:lpstr>The Four D’s</vt:lpstr>
      <vt:lpstr>HTML5 Apps From Websites</vt:lpstr>
      <vt:lpstr>Evernote ($5 a month paid version)</vt:lpstr>
      <vt:lpstr>Evernote As A Discipleship Tool</vt:lpstr>
      <vt:lpstr>Google Drive / Google Docs</vt:lpstr>
      <vt:lpstr>YouTube</vt:lpstr>
      <vt:lpstr>Google OpenClass</vt:lpstr>
      <vt:lpstr>Bible Apps</vt:lpstr>
      <vt:lpstr>Educational Apps</vt:lpstr>
      <vt:lpstr>Social Media Apps</vt:lpstr>
      <vt:lpstr>Kindle, ePub, and Ebook Apps</vt:lpstr>
      <vt:lpstr>Digital Library Apps</vt:lpstr>
      <vt:lpstr>Database Apps</vt:lpstr>
      <vt:lpstr>Audio and Video Editing</vt:lpstr>
      <vt:lpstr>VOIP Apps</vt:lpstr>
      <vt:lpstr>Payment Apps</vt:lpstr>
      <vt:lpstr>Security Apps</vt:lpstr>
      <vt:lpstr>Imagination: Combining Apps</vt:lpstr>
      <vt:lpstr>Imagination 2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Apps For Missions</dc:title>
  <dc:creator>John Edmiston</dc:creator>
  <cp:lastModifiedBy>John Edmiston</cp:lastModifiedBy>
  <cp:revision>8</cp:revision>
  <dcterms:created xsi:type="dcterms:W3CDTF">2014-06-11T16:01:09Z</dcterms:created>
  <dcterms:modified xsi:type="dcterms:W3CDTF">2017-01-06T21:08:55Z</dcterms:modified>
</cp:coreProperties>
</file>