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57" r:id="rId3"/>
    <p:sldId id="275" r:id="rId4"/>
    <p:sldId id="268" r:id="rId5"/>
    <p:sldId id="269" r:id="rId6"/>
    <p:sldId id="260" r:id="rId7"/>
    <p:sldId id="261" r:id="rId8"/>
    <p:sldId id="262" r:id="rId9"/>
    <p:sldId id="263" r:id="rId10"/>
    <p:sldId id="264" r:id="rId11"/>
    <p:sldId id="265" r:id="rId12"/>
    <p:sldId id="259" r:id="rId13"/>
    <p:sldId id="271" r:id="rId14"/>
    <p:sldId id="266" r:id="rId15"/>
    <p:sldId id="267" r:id="rId16"/>
    <p:sldId id="274" r:id="rId17"/>
    <p:sldId id="270"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CB34C0-8D93-477A-A64B-A756A6571680}" type="datetimeFigureOut">
              <a:rPr lang="en-US" smtClean="0"/>
              <a:pPr/>
              <a:t>2/19/2014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E42991-F234-4485-B6FF-8D766CDDCB1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E42991-F234-4485-B6FF-8D766CDDCB1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E42991-F234-4485-B6FF-8D766CDDCB15}"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E42991-F234-4485-B6FF-8D766CDDCB15}"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E42991-F234-4485-B6FF-8D766CDDCB15}"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E42991-F234-4485-B6FF-8D766CDDCB15}"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E42991-F234-4485-B6FF-8D766CDDCB15}"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E42991-F234-4485-B6FF-8D766CDDCB15}"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E42991-F234-4485-B6FF-8D766CDDCB15}"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E42991-F234-4485-B6FF-8D766CDDCB15}"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B7F2A12-A504-4D5F-8182-F4B0FD302862}"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E42991-F234-4485-B6FF-8D766CDDCB1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E42991-F234-4485-B6FF-8D766CDDCB1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E42991-F234-4485-B6FF-8D766CDDCB1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E42991-F234-4485-B6FF-8D766CDDCB1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E42991-F234-4485-B6FF-8D766CDDCB1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E42991-F234-4485-B6FF-8D766CDDCB1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E42991-F234-4485-B6FF-8D766CDDCB1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E42991-F234-4485-B6FF-8D766CDDCB1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889B1F-0304-4629-903C-314182AD6BC9}" type="datetimeFigureOut">
              <a:rPr lang="en-US" smtClean="0"/>
              <a:pPr/>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E1E61-E84C-4AD7-A5CB-42D297FE37C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889B1F-0304-4629-903C-314182AD6BC9}" type="datetimeFigureOut">
              <a:rPr lang="en-US" smtClean="0"/>
              <a:pPr/>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E1E61-E84C-4AD7-A5CB-42D297FE37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889B1F-0304-4629-903C-314182AD6BC9}" type="datetimeFigureOut">
              <a:rPr lang="en-US" smtClean="0"/>
              <a:pPr/>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E1E61-E84C-4AD7-A5CB-42D297FE37C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889B1F-0304-4629-903C-314182AD6BC9}" type="datetimeFigureOut">
              <a:rPr lang="en-US" smtClean="0"/>
              <a:pPr/>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E1E61-E84C-4AD7-A5CB-42D297FE37C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889B1F-0304-4629-903C-314182AD6BC9}" type="datetimeFigureOut">
              <a:rPr lang="en-US" smtClean="0"/>
              <a:pPr/>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E1E61-E84C-4AD7-A5CB-42D297FE37C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889B1F-0304-4629-903C-314182AD6BC9}" type="datetimeFigureOut">
              <a:rPr lang="en-US" smtClean="0"/>
              <a:pPr/>
              <a:t>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E1E61-E84C-4AD7-A5CB-42D297FE37C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889B1F-0304-4629-903C-314182AD6BC9}" type="datetimeFigureOut">
              <a:rPr lang="en-US" smtClean="0"/>
              <a:pPr/>
              <a:t>2/19/2014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1E1E61-E84C-4AD7-A5CB-42D297FE37C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889B1F-0304-4629-903C-314182AD6BC9}" type="datetimeFigureOut">
              <a:rPr lang="en-US" smtClean="0"/>
              <a:pPr/>
              <a:t>2/19/2014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1E1E61-E84C-4AD7-A5CB-42D297FE37C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889B1F-0304-4629-903C-314182AD6BC9}" type="datetimeFigureOut">
              <a:rPr lang="en-US" smtClean="0"/>
              <a:pPr/>
              <a:t>2/19/2014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1E1E61-E84C-4AD7-A5CB-42D297FE37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889B1F-0304-4629-903C-314182AD6BC9}" type="datetimeFigureOut">
              <a:rPr lang="en-US" smtClean="0"/>
              <a:pPr/>
              <a:t>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E1E61-E84C-4AD7-A5CB-42D297FE37C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889B1F-0304-4629-903C-314182AD6BC9}" type="datetimeFigureOut">
              <a:rPr lang="en-US" smtClean="0"/>
              <a:pPr/>
              <a:t>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E1E61-E84C-4AD7-A5CB-42D297FE37C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889B1F-0304-4629-903C-314182AD6BC9}" type="datetimeFigureOut">
              <a:rPr lang="en-US" smtClean="0"/>
              <a:pPr/>
              <a:t>2/19/2014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1E1E61-E84C-4AD7-A5CB-42D297FE37C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x3watch.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6.wmf"/></Relationships>
</file>

<file path=ppt/slides/_rels/slide17.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globalchristians.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hyperlink" Target="mailto:johned@cybermissions.org" TargetMode="External"/><Relationship Id="rId4" Type="http://schemas.openxmlformats.org/officeDocument/2006/relationships/hyperlink" Target="http://www.cybermissions.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descr="C:\Users\Cybermissions\AppData\Local\Microsoft\Windows\Temporary Internet Files\Content.IE5\CUBKSF7X\MP900431702[1].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228600" y="2743200"/>
            <a:ext cx="7086600" cy="1828800"/>
          </a:xfrm>
        </p:spPr>
        <p:txBody>
          <a:bodyPr>
            <a:noAutofit/>
          </a:bodyPr>
          <a:lstStyle/>
          <a:p>
            <a:r>
              <a:rPr lang="en-US" sz="8000" dirty="0" smtClean="0">
                <a:solidFill>
                  <a:srgbClr val="FFC000"/>
                </a:solidFill>
                <a:effectLst>
                  <a:outerShdw blurRad="38100" dist="38100" dir="2700000" algn="tl">
                    <a:srgbClr val="000000">
                      <a:alpha val="43137"/>
                    </a:srgbClr>
                  </a:outerShdw>
                </a:effectLst>
                <a:latin typeface="Niagara Engraved" pitchFamily="82" charset="0"/>
              </a:rPr>
              <a:t>Technology and Temptation</a:t>
            </a:r>
            <a:endParaRPr lang="en-US" sz="8000" dirty="0">
              <a:solidFill>
                <a:srgbClr val="FFC000"/>
              </a:solidFill>
              <a:effectLst>
                <a:outerShdw blurRad="38100" dist="38100" dir="2700000" algn="tl">
                  <a:srgbClr val="000000">
                    <a:alpha val="43137"/>
                  </a:srgbClr>
                </a:outerShdw>
              </a:effectLst>
              <a:latin typeface="Niagara Engraved" pitchFamily="82" charset="0"/>
            </a:endParaRPr>
          </a:p>
        </p:txBody>
      </p:sp>
      <p:sp>
        <p:nvSpPr>
          <p:cNvPr id="3" name="Subtitle 2"/>
          <p:cNvSpPr>
            <a:spLocks noGrp="1"/>
          </p:cNvSpPr>
          <p:nvPr>
            <p:ph type="subTitle" idx="1"/>
          </p:nvPr>
        </p:nvSpPr>
        <p:spPr>
          <a:xfrm>
            <a:off x="533400" y="4343400"/>
            <a:ext cx="5410200" cy="1752600"/>
          </a:xfrm>
        </p:spPr>
        <p:txBody>
          <a:bodyPr>
            <a:normAutofit/>
          </a:bodyPr>
          <a:lstStyle/>
          <a:p>
            <a:pPr algn="l"/>
            <a:r>
              <a:rPr lang="en-US" sz="4000" dirty="0" smtClean="0">
                <a:solidFill>
                  <a:schemeClr val="bg1"/>
                </a:solidFill>
                <a:latin typeface="Niagara Engraved" pitchFamily="82" charset="0"/>
              </a:rPr>
              <a:t>Remaining Christian In A </a:t>
            </a:r>
            <a:r>
              <a:rPr lang="en-US" sz="4000" dirty="0">
                <a:solidFill>
                  <a:schemeClr val="bg1"/>
                </a:solidFill>
                <a:latin typeface="Niagara Engraved" pitchFamily="82" charset="0"/>
              </a:rPr>
              <a:t>D</a:t>
            </a:r>
            <a:r>
              <a:rPr lang="en-US" sz="4000" dirty="0" smtClean="0">
                <a:solidFill>
                  <a:schemeClr val="bg1"/>
                </a:solidFill>
                <a:latin typeface="Niagara Engraved" pitchFamily="82" charset="0"/>
              </a:rPr>
              <a:t>igital World</a:t>
            </a:r>
            <a:endParaRPr lang="en-US" sz="4000" dirty="0">
              <a:solidFill>
                <a:schemeClr val="bg1"/>
              </a:solidFill>
              <a:latin typeface="Niagara Engraved"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6">
                    <a:lumMod val="50000"/>
                  </a:schemeClr>
                </a:solidFill>
                <a:effectLst>
                  <a:outerShdw blurRad="38100" dist="38100" dir="2700000" algn="tl">
                    <a:srgbClr val="000000">
                      <a:alpha val="43137"/>
                    </a:srgbClr>
                  </a:outerShdw>
                </a:effectLst>
                <a:latin typeface="Niagara Engraved" pitchFamily="82" charset="0"/>
              </a:rPr>
              <a:t>Mammon and Marketing</a:t>
            </a:r>
            <a:endParaRPr lang="en-US" sz="6000" b="1" dirty="0">
              <a:solidFill>
                <a:schemeClr val="accent6">
                  <a:lumMod val="50000"/>
                </a:schemeClr>
              </a:solidFill>
              <a:effectLst>
                <a:outerShdw blurRad="38100" dist="38100" dir="2700000" algn="tl">
                  <a:srgbClr val="000000">
                    <a:alpha val="43137"/>
                  </a:srgbClr>
                </a:outerShdw>
              </a:effectLst>
              <a:latin typeface="Niagara Engraved" pitchFamily="82" charset="0"/>
            </a:endParaRPr>
          </a:p>
        </p:txBody>
      </p:sp>
      <p:sp>
        <p:nvSpPr>
          <p:cNvPr id="3" name="Content Placeholder 2"/>
          <p:cNvSpPr>
            <a:spLocks noGrp="1"/>
          </p:cNvSpPr>
          <p:nvPr>
            <p:ph idx="1"/>
          </p:nvPr>
        </p:nvSpPr>
        <p:spPr/>
        <p:txBody>
          <a:bodyPr/>
          <a:lstStyle/>
          <a:p>
            <a:r>
              <a:rPr lang="en-US" dirty="0" smtClean="0"/>
              <a:t>Scams</a:t>
            </a:r>
          </a:p>
          <a:p>
            <a:r>
              <a:rPr lang="en-US" dirty="0" smtClean="0"/>
              <a:t>Multi-Level Marketing</a:t>
            </a:r>
          </a:p>
          <a:p>
            <a:r>
              <a:rPr lang="en-US" dirty="0" smtClean="0"/>
              <a:t>Con Artists</a:t>
            </a:r>
          </a:p>
          <a:p>
            <a:r>
              <a:rPr lang="en-US" dirty="0" smtClean="0"/>
              <a:t>Online Gambling </a:t>
            </a:r>
          </a:p>
          <a:p>
            <a:r>
              <a:rPr lang="en-US" dirty="0" smtClean="0"/>
              <a:t>In-Game Payments </a:t>
            </a:r>
            <a:r>
              <a:rPr lang="en-US" dirty="0" err="1" smtClean="0"/>
              <a:t>e.g</a:t>
            </a:r>
            <a:r>
              <a:rPr lang="en-US" dirty="0" smtClean="0"/>
              <a:t> Candy Crush Saga</a:t>
            </a:r>
          </a:p>
          <a:p>
            <a:r>
              <a:rPr lang="en-US" dirty="0" smtClean="0"/>
              <a:t>Coveting Tech Gadgets</a:t>
            </a:r>
          </a:p>
          <a:p>
            <a:r>
              <a:rPr lang="en-US" dirty="0" smtClean="0"/>
              <a:t>Defining Self-Worth By Technology Owned</a:t>
            </a:r>
          </a:p>
          <a:p>
            <a:endParaRPr lang="en-US" dirty="0" smtClean="0"/>
          </a:p>
          <a:p>
            <a:endParaRPr lang="en-US" dirty="0" smtClean="0"/>
          </a:p>
          <a:p>
            <a:endParaRPr lang="en-US" dirty="0"/>
          </a:p>
        </p:txBody>
      </p:sp>
      <p:pic>
        <p:nvPicPr>
          <p:cNvPr id="8195" name="Picture 3" descr="C:\Users\Cybermissions\AppData\Local\Microsoft\Windows\Temporary Internet Files\Content.IE5\05OEABNX\MC900440395[1].png"/>
          <p:cNvPicPr>
            <a:picLocks noChangeAspect="1" noChangeArrowheads="1"/>
          </p:cNvPicPr>
          <p:nvPr/>
        </p:nvPicPr>
        <p:blipFill>
          <a:blip r:embed="rId3" cstate="print"/>
          <a:srcRect/>
          <a:stretch>
            <a:fillRect/>
          </a:stretch>
        </p:blipFill>
        <p:spPr bwMode="auto">
          <a:xfrm>
            <a:off x="6172200" y="1600200"/>
            <a:ext cx="2743200" cy="27432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6">
                    <a:lumMod val="50000"/>
                  </a:schemeClr>
                </a:solidFill>
                <a:effectLst>
                  <a:outerShdw blurRad="38100" dist="38100" dir="2700000" algn="tl">
                    <a:srgbClr val="000000">
                      <a:alpha val="43137"/>
                    </a:srgbClr>
                  </a:outerShdw>
                </a:effectLst>
                <a:latin typeface="Niagara Engraved" pitchFamily="82" charset="0"/>
              </a:rPr>
              <a:t>Thou </a:t>
            </a:r>
            <a:r>
              <a:rPr lang="en-US" sz="6000" b="1" dirty="0" err="1" smtClean="0">
                <a:solidFill>
                  <a:schemeClr val="accent6">
                    <a:lumMod val="50000"/>
                  </a:schemeClr>
                </a:solidFill>
                <a:effectLst>
                  <a:outerShdw blurRad="38100" dist="38100" dir="2700000" algn="tl">
                    <a:srgbClr val="000000">
                      <a:alpha val="43137"/>
                    </a:srgbClr>
                  </a:outerShdw>
                </a:effectLst>
                <a:latin typeface="Niagara Engraved" pitchFamily="82" charset="0"/>
              </a:rPr>
              <a:t>Shalt</a:t>
            </a:r>
            <a:r>
              <a:rPr lang="en-US" sz="6000" b="1" dirty="0" smtClean="0">
                <a:solidFill>
                  <a:schemeClr val="accent6">
                    <a:lumMod val="50000"/>
                  </a:schemeClr>
                </a:solidFill>
                <a:effectLst>
                  <a:outerShdw blurRad="38100" dist="38100" dir="2700000" algn="tl">
                    <a:srgbClr val="000000">
                      <a:alpha val="43137"/>
                    </a:srgbClr>
                  </a:outerShdw>
                </a:effectLst>
                <a:latin typeface="Niagara Engraved" pitchFamily="82" charset="0"/>
              </a:rPr>
              <a:t> Not Steal</a:t>
            </a:r>
            <a:endParaRPr lang="en-US" sz="6000" b="1" dirty="0">
              <a:solidFill>
                <a:schemeClr val="accent6">
                  <a:lumMod val="50000"/>
                </a:schemeClr>
              </a:solidFill>
              <a:effectLst>
                <a:outerShdw blurRad="38100" dist="38100" dir="2700000" algn="tl">
                  <a:srgbClr val="000000">
                    <a:alpha val="43137"/>
                  </a:srgbClr>
                </a:outerShdw>
              </a:effectLst>
              <a:latin typeface="Niagara Engraved" pitchFamily="82" charset="0"/>
            </a:endParaRPr>
          </a:p>
        </p:txBody>
      </p:sp>
      <p:sp>
        <p:nvSpPr>
          <p:cNvPr id="3" name="Content Placeholder 2"/>
          <p:cNvSpPr>
            <a:spLocks noGrp="1"/>
          </p:cNvSpPr>
          <p:nvPr>
            <p:ph idx="1"/>
          </p:nvPr>
        </p:nvSpPr>
        <p:spPr/>
        <p:txBody>
          <a:bodyPr>
            <a:normAutofit lnSpcReduction="10000"/>
          </a:bodyPr>
          <a:lstStyle/>
          <a:p>
            <a:r>
              <a:rPr lang="en-US" dirty="0" smtClean="0"/>
              <a:t>Hacking </a:t>
            </a:r>
            <a:br>
              <a:rPr lang="en-US" dirty="0" smtClean="0"/>
            </a:br>
            <a:endParaRPr lang="en-US" dirty="0" smtClean="0"/>
          </a:p>
          <a:p>
            <a:r>
              <a:rPr lang="en-US" dirty="0" smtClean="0"/>
              <a:t>Software Piracy</a:t>
            </a:r>
            <a:br>
              <a:rPr lang="en-US" dirty="0" smtClean="0"/>
            </a:br>
            <a:endParaRPr lang="en-US" dirty="0" smtClean="0"/>
          </a:p>
          <a:p>
            <a:r>
              <a:rPr lang="en-US" dirty="0" smtClean="0"/>
              <a:t>Blatant Copyright Infringement</a:t>
            </a:r>
            <a:br>
              <a:rPr lang="en-US" dirty="0" smtClean="0"/>
            </a:br>
            <a:endParaRPr lang="en-US" dirty="0" smtClean="0"/>
          </a:p>
          <a:p>
            <a:r>
              <a:rPr lang="en-US" dirty="0" smtClean="0"/>
              <a:t>Plagiarism</a:t>
            </a:r>
            <a:br>
              <a:rPr lang="en-US" dirty="0" smtClean="0"/>
            </a:br>
            <a:endParaRPr lang="en-US" dirty="0" smtClean="0"/>
          </a:p>
          <a:p>
            <a:r>
              <a:rPr lang="en-US" dirty="0" smtClean="0"/>
              <a:t>Cheating On School Assignments</a:t>
            </a:r>
          </a:p>
          <a:p>
            <a:endParaRPr lang="en-US" dirty="0"/>
          </a:p>
        </p:txBody>
      </p:sp>
      <p:pic>
        <p:nvPicPr>
          <p:cNvPr id="9218" name="Picture 2" descr="C:\Users\Cybermissions\AppData\Local\Microsoft\Windows\Temporary Internet Files\Content.IE5\FL37XM7K\MC900034567[1].wmf"/>
          <p:cNvPicPr>
            <a:picLocks noChangeAspect="1" noChangeArrowheads="1"/>
          </p:cNvPicPr>
          <p:nvPr/>
        </p:nvPicPr>
        <p:blipFill>
          <a:blip r:embed="rId3" cstate="print"/>
          <a:srcRect/>
          <a:stretch>
            <a:fillRect/>
          </a:stretch>
        </p:blipFill>
        <p:spPr bwMode="auto">
          <a:xfrm>
            <a:off x="5867400" y="1600200"/>
            <a:ext cx="2819400" cy="249973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77000" cy="1143000"/>
          </a:xfrm>
        </p:spPr>
        <p:txBody>
          <a:bodyPr>
            <a:normAutofit/>
          </a:bodyPr>
          <a:lstStyle/>
          <a:p>
            <a:r>
              <a:rPr lang="en-US" sz="6000" b="1" dirty="0" smtClean="0">
                <a:solidFill>
                  <a:schemeClr val="accent6">
                    <a:lumMod val="50000"/>
                  </a:schemeClr>
                </a:solidFill>
                <a:effectLst>
                  <a:outerShdw blurRad="38100" dist="38100" dir="2700000" algn="tl">
                    <a:srgbClr val="000000">
                      <a:alpha val="43137"/>
                    </a:srgbClr>
                  </a:outerShdw>
                </a:effectLst>
                <a:latin typeface="Niagara Engraved" pitchFamily="82" charset="0"/>
              </a:rPr>
              <a:t>Spiritual Solutions</a:t>
            </a:r>
            <a:endParaRPr lang="en-US" sz="6000" b="1" dirty="0">
              <a:solidFill>
                <a:schemeClr val="accent6">
                  <a:lumMod val="50000"/>
                </a:schemeClr>
              </a:solidFill>
              <a:effectLst>
                <a:outerShdw blurRad="38100" dist="38100" dir="2700000" algn="tl">
                  <a:srgbClr val="000000">
                    <a:alpha val="43137"/>
                  </a:srgbClr>
                </a:outerShdw>
              </a:effectLst>
              <a:latin typeface="Niagara Engraved" pitchFamily="82" charset="0"/>
            </a:endParaRPr>
          </a:p>
        </p:txBody>
      </p:sp>
      <p:sp>
        <p:nvSpPr>
          <p:cNvPr id="3" name="Content Placeholder 2"/>
          <p:cNvSpPr>
            <a:spLocks noGrp="1"/>
          </p:cNvSpPr>
          <p:nvPr>
            <p:ph idx="1"/>
          </p:nvPr>
        </p:nvSpPr>
        <p:spPr>
          <a:xfrm>
            <a:off x="304800" y="1752600"/>
            <a:ext cx="8839200" cy="4922520"/>
          </a:xfrm>
        </p:spPr>
        <p:txBody>
          <a:bodyPr>
            <a:normAutofit fontScale="85000" lnSpcReduction="20000"/>
          </a:bodyPr>
          <a:lstStyle/>
          <a:p>
            <a:r>
              <a:rPr lang="en-US" dirty="0" smtClean="0"/>
              <a:t>Be Prayerful , Have A Daily Quiet Time</a:t>
            </a:r>
            <a:br>
              <a:rPr lang="en-US" dirty="0" smtClean="0"/>
            </a:br>
            <a:endParaRPr lang="en-US" dirty="0" smtClean="0"/>
          </a:p>
          <a:p>
            <a:r>
              <a:rPr lang="en-US" dirty="0" smtClean="0"/>
              <a:t>Seek Discernment, Be Cautious, Be Scriptural</a:t>
            </a:r>
            <a:br>
              <a:rPr lang="en-US" dirty="0" smtClean="0"/>
            </a:br>
            <a:endParaRPr lang="en-US" dirty="0" smtClean="0"/>
          </a:p>
          <a:p>
            <a:r>
              <a:rPr lang="en-US" dirty="0" smtClean="0"/>
              <a:t>Have A Clear and Honorable Christian Identity</a:t>
            </a:r>
            <a:br>
              <a:rPr lang="en-US" dirty="0" smtClean="0"/>
            </a:br>
            <a:endParaRPr lang="en-US" dirty="0" smtClean="0"/>
          </a:p>
          <a:p>
            <a:r>
              <a:rPr lang="en-US" dirty="0" smtClean="0"/>
              <a:t>Trust God And The Bible, Not The Devil And YouTube</a:t>
            </a:r>
            <a:br>
              <a:rPr lang="en-US" dirty="0" smtClean="0"/>
            </a:br>
            <a:endParaRPr lang="en-US" dirty="0" smtClean="0"/>
          </a:p>
          <a:p>
            <a:r>
              <a:rPr lang="en-US" dirty="0" smtClean="0"/>
              <a:t>Quench The Flesh By Walking In The Spirit (Galatians 5:16)</a:t>
            </a:r>
            <a:br>
              <a:rPr lang="en-US" dirty="0" smtClean="0"/>
            </a:br>
            <a:endParaRPr lang="en-US" dirty="0" smtClean="0"/>
          </a:p>
          <a:p>
            <a:r>
              <a:rPr lang="en-US" dirty="0" smtClean="0"/>
              <a:t>Remove The Offending Limb (Pull The Plug..) </a:t>
            </a:r>
            <a:br>
              <a:rPr lang="en-US" dirty="0" smtClean="0"/>
            </a:br>
            <a:r>
              <a:rPr lang="en-US" dirty="0" smtClean="0"/>
              <a:t>Matthew 5:29,30</a:t>
            </a:r>
          </a:p>
        </p:txBody>
      </p:sp>
      <p:pic>
        <p:nvPicPr>
          <p:cNvPr id="10242" name="Picture 2" descr="C:\Users\Cybermissions\AppData\Local\Microsoft\Windows\Temporary Internet Files\Content.IE5\FW2LS8YK\MP900384909[1].jpg"/>
          <p:cNvPicPr>
            <a:picLocks noChangeAspect="1" noChangeArrowheads="1"/>
          </p:cNvPicPr>
          <p:nvPr/>
        </p:nvPicPr>
        <p:blipFill>
          <a:blip r:embed="rId3" cstate="print"/>
          <a:srcRect/>
          <a:stretch>
            <a:fillRect/>
          </a:stretch>
        </p:blipFill>
        <p:spPr bwMode="auto">
          <a:xfrm>
            <a:off x="7088781" y="0"/>
            <a:ext cx="2055219" cy="2051304"/>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6000" b="1" dirty="0" smtClean="0">
                <a:solidFill>
                  <a:schemeClr val="accent6">
                    <a:lumMod val="50000"/>
                  </a:schemeClr>
                </a:solidFill>
                <a:effectLst>
                  <a:outerShdw blurRad="38100" dist="38100" dir="2700000" algn="tl">
                    <a:srgbClr val="000000">
                      <a:alpha val="43137"/>
                    </a:srgbClr>
                  </a:outerShdw>
                </a:effectLst>
                <a:latin typeface="Niagara Engraved" pitchFamily="82" charset="0"/>
              </a:rPr>
              <a:t>Real World Rewards</a:t>
            </a:r>
            <a:endParaRPr lang="en-US" sz="6000" b="1" dirty="0">
              <a:solidFill>
                <a:schemeClr val="accent6">
                  <a:lumMod val="50000"/>
                </a:schemeClr>
              </a:solidFill>
              <a:effectLst>
                <a:outerShdw blurRad="38100" dist="38100" dir="2700000" algn="tl">
                  <a:srgbClr val="000000">
                    <a:alpha val="43137"/>
                  </a:srgbClr>
                </a:outerShdw>
              </a:effectLst>
              <a:latin typeface="Niagara Engraved" pitchFamily="82" charset="0"/>
            </a:endParaRPr>
          </a:p>
        </p:txBody>
      </p:sp>
      <p:sp>
        <p:nvSpPr>
          <p:cNvPr id="3" name="Content Placeholder 2"/>
          <p:cNvSpPr>
            <a:spLocks noGrp="1"/>
          </p:cNvSpPr>
          <p:nvPr>
            <p:ph idx="1"/>
          </p:nvPr>
        </p:nvSpPr>
        <p:spPr>
          <a:xfrm>
            <a:off x="457200" y="1295400"/>
            <a:ext cx="8229600" cy="4830763"/>
          </a:xfrm>
        </p:spPr>
        <p:txBody>
          <a:bodyPr>
            <a:normAutofit lnSpcReduction="10000"/>
          </a:bodyPr>
          <a:lstStyle/>
          <a:p>
            <a:r>
              <a:rPr lang="en-US" sz="2400" dirty="0" smtClean="0"/>
              <a:t>People get involved with virtual worlds because the real world is disappointing, overwhelming or unrewarding in some way.</a:t>
            </a:r>
          </a:p>
          <a:p>
            <a:r>
              <a:rPr lang="en-US" sz="2400" dirty="0" smtClean="0"/>
              <a:t>Virtual rewards are like eating McDonalds. Immediate and basic. Nobody prefers </a:t>
            </a:r>
            <a:r>
              <a:rPr lang="en-US" sz="2400" dirty="0" err="1" smtClean="0"/>
              <a:t>McD</a:t>
            </a:r>
            <a:r>
              <a:rPr lang="en-US" sz="2400" dirty="0" smtClean="0"/>
              <a:t> to home cooking unless the home environment is unsafe or is emotionally hostile. </a:t>
            </a:r>
          </a:p>
          <a:p>
            <a:r>
              <a:rPr lang="en-US" sz="2400" dirty="0" smtClean="0"/>
              <a:t>Kids go into games because they are cool, there is no ridicule and because they can achieve some success there.</a:t>
            </a:r>
          </a:p>
          <a:p>
            <a:r>
              <a:rPr lang="en-US" sz="2400" dirty="0" smtClean="0"/>
              <a:t>Women go into 50 Shades of Grey, soap operas and Mommy porn for virtual “attention” from a socially significant male.</a:t>
            </a:r>
          </a:p>
          <a:p>
            <a:r>
              <a:rPr lang="en-US" sz="2400" dirty="0" smtClean="0"/>
              <a:t>Men go into online porn for excitement, to restore their egos and because they are bored, angry and frustrated.</a:t>
            </a:r>
          </a:p>
          <a:p>
            <a:r>
              <a:rPr lang="en-US" sz="2400" dirty="0" smtClean="0"/>
              <a:t>Create even the most  basic “real world rewards”  and the vast majority of people will quickly abandon the virtual world.</a:t>
            </a:r>
            <a:endParaRPr lang="en-US" sz="2400" dirty="0"/>
          </a:p>
        </p:txBody>
      </p:sp>
      <p:pic>
        <p:nvPicPr>
          <p:cNvPr id="1026" name="Picture 2" descr="C:\Users\John\AppData\Local\Microsoft\Windows\INetCache\IE\12HNAJFG\MC900370222[1].wmf"/>
          <p:cNvPicPr>
            <a:picLocks noChangeAspect="1" noChangeArrowheads="1"/>
          </p:cNvPicPr>
          <p:nvPr/>
        </p:nvPicPr>
        <p:blipFill>
          <a:blip r:embed="rId3" cstate="print"/>
          <a:srcRect/>
          <a:stretch>
            <a:fillRect/>
          </a:stretch>
        </p:blipFill>
        <p:spPr bwMode="auto">
          <a:xfrm>
            <a:off x="7061157" y="0"/>
            <a:ext cx="2082843" cy="1219200"/>
          </a:xfrm>
          <a:prstGeom prst="rect">
            <a:avLst/>
          </a:prstGeom>
          <a:noFill/>
          <a:effectLst>
            <a:outerShdw blurRad="50800" dist="38100" dir="5400000" algn="t" rotWithShape="0">
              <a:prstClr val="black">
                <a:alpha val="40000"/>
              </a:prstClr>
            </a:outerShdw>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6553200" cy="1143000"/>
          </a:xfrm>
        </p:spPr>
        <p:txBody>
          <a:bodyPr>
            <a:normAutofit/>
          </a:bodyPr>
          <a:lstStyle/>
          <a:p>
            <a:r>
              <a:rPr lang="en-US" sz="6000" b="1" dirty="0" smtClean="0">
                <a:solidFill>
                  <a:schemeClr val="accent6">
                    <a:lumMod val="50000"/>
                  </a:schemeClr>
                </a:solidFill>
                <a:effectLst>
                  <a:outerShdw blurRad="38100" dist="38100" dir="2700000" algn="tl">
                    <a:srgbClr val="000000">
                      <a:alpha val="43137"/>
                    </a:srgbClr>
                  </a:outerShdw>
                </a:effectLst>
                <a:latin typeface="Niagara Engraved" pitchFamily="82" charset="0"/>
              </a:rPr>
              <a:t>Wisdom Solutions</a:t>
            </a:r>
            <a:endParaRPr lang="en-US" sz="6000" b="1" dirty="0">
              <a:solidFill>
                <a:schemeClr val="accent6">
                  <a:lumMod val="50000"/>
                </a:schemeClr>
              </a:solidFill>
              <a:effectLst>
                <a:outerShdw blurRad="38100" dist="38100" dir="2700000" algn="tl">
                  <a:srgbClr val="000000">
                    <a:alpha val="43137"/>
                  </a:srgbClr>
                </a:outerShdw>
              </a:effectLst>
              <a:latin typeface="Niagara Engraved" pitchFamily="82" charset="0"/>
            </a:endParaRPr>
          </a:p>
        </p:txBody>
      </p:sp>
      <p:sp>
        <p:nvSpPr>
          <p:cNvPr id="3" name="Content Placeholder 2"/>
          <p:cNvSpPr>
            <a:spLocks noGrp="1"/>
          </p:cNvSpPr>
          <p:nvPr>
            <p:ph idx="1"/>
          </p:nvPr>
        </p:nvSpPr>
        <p:spPr>
          <a:xfrm>
            <a:off x="228600" y="1905000"/>
            <a:ext cx="8229600" cy="4389120"/>
          </a:xfrm>
        </p:spPr>
        <p:txBody>
          <a:bodyPr>
            <a:normAutofit fontScale="85000" lnSpcReduction="10000"/>
          </a:bodyPr>
          <a:lstStyle/>
          <a:p>
            <a:r>
              <a:rPr lang="en-US" dirty="0" smtClean="0"/>
              <a:t>In God We Trust, Everyone Else We Verify</a:t>
            </a:r>
            <a:br>
              <a:rPr lang="en-US" dirty="0" smtClean="0"/>
            </a:br>
            <a:endParaRPr lang="en-US" dirty="0" smtClean="0"/>
          </a:p>
          <a:p>
            <a:r>
              <a:rPr lang="en-US" dirty="0" smtClean="0"/>
              <a:t>If Only A Stupid Person Would Do It… </a:t>
            </a:r>
            <a:br>
              <a:rPr lang="en-US" dirty="0" smtClean="0"/>
            </a:br>
            <a:r>
              <a:rPr lang="en-US" dirty="0" smtClean="0"/>
              <a:t>Then Don’t Do It!</a:t>
            </a:r>
            <a:br>
              <a:rPr lang="en-US" dirty="0" smtClean="0"/>
            </a:br>
            <a:endParaRPr lang="en-US" dirty="0" smtClean="0"/>
          </a:p>
          <a:p>
            <a:r>
              <a:rPr lang="en-US" dirty="0" smtClean="0"/>
              <a:t>Be Aware of Which Moods Lead You Into Trouble</a:t>
            </a:r>
            <a:br>
              <a:rPr lang="en-US" dirty="0" smtClean="0"/>
            </a:br>
            <a:endParaRPr lang="en-US" dirty="0" smtClean="0"/>
          </a:p>
          <a:p>
            <a:r>
              <a:rPr lang="en-US" dirty="0" smtClean="0"/>
              <a:t>Take Responsibility and Nurture Self-Respect</a:t>
            </a:r>
            <a:br>
              <a:rPr lang="en-US" dirty="0" smtClean="0"/>
            </a:br>
            <a:endParaRPr lang="en-US" dirty="0" smtClean="0"/>
          </a:p>
          <a:p>
            <a:r>
              <a:rPr lang="en-US" dirty="0" smtClean="0"/>
              <a:t>Impulse Control /  Pause Before Sending or Clicking</a:t>
            </a:r>
          </a:p>
          <a:p>
            <a:pPr>
              <a:buNone/>
            </a:pPr>
            <a:endParaRPr lang="en-US" dirty="0" smtClean="0"/>
          </a:p>
          <a:p>
            <a:endParaRPr lang="en-US" dirty="0" smtClean="0"/>
          </a:p>
          <a:p>
            <a:endParaRPr lang="en-US" dirty="0"/>
          </a:p>
        </p:txBody>
      </p:sp>
      <p:pic>
        <p:nvPicPr>
          <p:cNvPr id="11266" name="Picture 2" descr="C:\Users\Cybermissions\AppData\Local\Microsoft\Windows\Temporary Internet Files\Content.IE5\05OEABNX\MC900370140[1].wmf"/>
          <p:cNvPicPr>
            <a:picLocks noChangeAspect="1" noChangeArrowheads="1"/>
          </p:cNvPicPr>
          <p:nvPr/>
        </p:nvPicPr>
        <p:blipFill>
          <a:blip r:embed="rId3" cstate="print"/>
          <a:srcRect/>
          <a:stretch>
            <a:fillRect/>
          </a:stretch>
        </p:blipFill>
        <p:spPr bwMode="auto">
          <a:xfrm>
            <a:off x="7010400" y="762000"/>
            <a:ext cx="1739189" cy="183703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705600" cy="1143000"/>
          </a:xfrm>
        </p:spPr>
        <p:txBody>
          <a:bodyPr>
            <a:normAutofit/>
          </a:bodyPr>
          <a:lstStyle/>
          <a:p>
            <a:r>
              <a:rPr lang="en-US" sz="6000" b="1" dirty="0" smtClean="0">
                <a:solidFill>
                  <a:schemeClr val="accent6">
                    <a:lumMod val="50000"/>
                  </a:schemeClr>
                </a:solidFill>
                <a:effectLst>
                  <a:outerShdw blurRad="38100" dist="38100" dir="2700000" algn="tl">
                    <a:srgbClr val="000000">
                      <a:alpha val="43137"/>
                    </a:srgbClr>
                  </a:outerShdw>
                </a:effectLst>
                <a:latin typeface="Niagara Engraved" pitchFamily="82" charset="0"/>
              </a:rPr>
              <a:t>Practical Solutions</a:t>
            </a:r>
            <a:endParaRPr lang="en-US" sz="6000" b="1" dirty="0">
              <a:solidFill>
                <a:schemeClr val="accent6">
                  <a:lumMod val="50000"/>
                </a:schemeClr>
              </a:solidFill>
              <a:effectLst>
                <a:outerShdw blurRad="38100" dist="38100" dir="2700000" algn="tl">
                  <a:srgbClr val="000000">
                    <a:alpha val="43137"/>
                  </a:srgbClr>
                </a:outerShdw>
              </a:effectLst>
              <a:latin typeface="Niagara Engraved" pitchFamily="82" charset="0"/>
            </a:endParaRPr>
          </a:p>
        </p:txBody>
      </p:sp>
      <p:sp>
        <p:nvSpPr>
          <p:cNvPr id="3" name="Content Placeholder 2"/>
          <p:cNvSpPr>
            <a:spLocks noGrp="1"/>
          </p:cNvSpPr>
          <p:nvPr>
            <p:ph idx="1"/>
          </p:nvPr>
        </p:nvSpPr>
        <p:spPr/>
        <p:txBody>
          <a:bodyPr>
            <a:normAutofit fontScale="85000" lnSpcReduction="20000"/>
          </a:bodyPr>
          <a:lstStyle/>
          <a:p>
            <a:r>
              <a:rPr lang="en-US" dirty="0" smtClean="0"/>
              <a:t>Have A Dozen Or So Totally Safe Sites That You Visit</a:t>
            </a:r>
          </a:p>
          <a:p>
            <a:r>
              <a:rPr lang="en-US" dirty="0" smtClean="0"/>
              <a:t>Don’t Go To “Marginal” Websites That Are Just One Click Away From Disaster.</a:t>
            </a:r>
          </a:p>
          <a:p>
            <a:r>
              <a:rPr lang="en-US" dirty="0" smtClean="0"/>
              <a:t>Have A Clear Purpose For Being Online</a:t>
            </a:r>
          </a:p>
          <a:p>
            <a:r>
              <a:rPr lang="en-US" dirty="0" smtClean="0"/>
              <a:t>Enforce Time Limits</a:t>
            </a:r>
          </a:p>
          <a:p>
            <a:r>
              <a:rPr lang="en-US" dirty="0" smtClean="0"/>
              <a:t>Install Filtering/ Blocking Software</a:t>
            </a:r>
          </a:p>
          <a:p>
            <a:r>
              <a:rPr lang="en-US" dirty="0" smtClean="0"/>
              <a:t>Install </a:t>
            </a:r>
            <a:r>
              <a:rPr lang="en-US" dirty="0" err="1" smtClean="0"/>
              <a:t>AdBlock</a:t>
            </a:r>
            <a:r>
              <a:rPr lang="en-US" dirty="0" smtClean="0"/>
              <a:t> Plus to get rid of tempting ads</a:t>
            </a:r>
          </a:p>
          <a:p>
            <a:r>
              <a:rPr lang="en-US" dirty="0" smtClean="0"/>
              <a:t>Accountability / Computer Placement/ Family Rules</a:t>
            </a:r>
          </a:p>
          <a:p>
            <a:r>
              <a:rPr lang="en-US" dirty="0" smtClean="0"/>
              <a:t>Have Strong Passwords and Good Security Practices</a:t>
            </a:r>
          </a:p>
          <a:p>
            <a:r>
              <a:rPr lang="en-US" dirty="0" smtClean="0"/>
              <a:t>If Kids View Porn On Their Phones Replace The </a:t>
            </a:r>
            <a:r>
              <a:rPr lang="en-US" dirty="0" err="1" smtClean="0"/>
              <a:t>iPhone</a:t>
            </a:r>
            <a:r>
              <a:rPr lang="en-US" dirty="0" smtClean="0"/>
              <a:t> With An Older Dumb Phone</a:t>
            </a:r>
          </a:p>
          <a:p>
            <a:endParaRPr lang="en-US" dirty="0" smtClean="0"/>
          </a:p>
          <a:p>
            <a:endParaRPr lang="en-US" dirty="0"/>
          </a:p>
        </p:txBody>
      </p:sp>
      <p:pic>
        <p:nvPicPr>
          <p:cNvPr id="12291" name="Picture 3" descr="C:\Users\Cybermissions\AppData\Local\Microsoft\Windows\Temporary Internet Files\Content.IE5\FL37XM7K\MC900252277[1].wmf"/>
          <p:cNvPicPr>
            <a:picLocks noChangeAspect="1" noChangeArrowheads="1"/>
          </p:cNvPicPr>
          <p:nvPr/>
        </p:nvPicPr>
        <p:blipFill>
          <a:blip r:embed="rId3" cstate="print"/>
          <a:srcRect/>
          <a:stretch>
            <a:fillRect/>
          </a:stretch>
        </p:blipFill>
        <p:spPr bwMode="auto">
          <a:xfrm>
            <a:off x="7010400" y="304800"/>
            <a:ext cx="1826057" cy="1025042"/>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6">
                    <a:lumMod val="50000"/>
                  </a:schemeClr>
                </a:solidFill>
                <a:effectLst>
                  <a:outerShdw blurRad="38100" dist="38100" dir="2700000" algn="tl">
                    <a:srgbClr val="000000">
                      <a:alpha val="43137"/>
                    </a:srgbClr>
                  </a:outerShdw>
                </a:effectLst>
                <a:latin typeface="Niagara Engraved" pitchFamily="82" charset="0"/>
              </a:rPr>
              <a:t>Blocking Software</a:t>
            </a:r>
            <a:endParaRPr lang="en-US" sz="6000" b="1" dirty="0">
              <a:solidFill>
                <a:schemeClr val="accent6">
                  <a:lumMod val="50000"/>
                </a:schemeClr>
              </a:solidFill>
              <a:effectLst>
                <a:outerShdw blurRad="38100" dist="38100" dir="2700000" algn="tl">
                  <a:srgbClr val="000000">
                    <a:alpha val="43137"/>
                  </a:srgbClr>
                </a:outerShdw>
              </a:effectLst>
              <a:latin typeface="Niagara Engraved" pitchFamily="82" charset="0"/>
            </a:endParaRPr>
          </a:p>
        </p:txBody>
      </p:sp>
      <p:sp>
        <p:nvSpPr>
          <p:cNvPr id="3" name="Content Placeholder 2"/>
          <p:cNvSpPr>
            <a:spLocks noGrp="1"/>
          </p:cNvSpPr>
          <p:nvPr>
            <p:ph idx="1"/>
          </p:nvPr>
        </p:nvSpPr>
        <p:spPr/>
        <p:txBody>
          <a:bodyPr>
            <a:normAutofit fontScale="92500"/>
          </a:bodyPr>
          <a:lstStyle/>
          <a:p>
            <a:r>
              <a:rPr lang="en-US" sz="2800" dirty="0" smtClean="0"/>
              <a:t>Windows Parental Controls (in Media Center)</a:t>
            </a:r>
          </a:p>
          <a:p>
            <a:r>
              <a:rPr lang="en-US" sz="2800" dirty="0" smtClean="0"/>
              <a:t>Windows Live Family Safety </a:t>
            </a:r>
          </a:p>
          <a:p>
            <a:r>
              <a:rPr lang="en-US" sz="2800" dirty="0" smtClean="0"/>
              <a:t>K9 Web Protection, free, for Windows, Mac and </a:t>
            </a:r>
            <a:r>
              <a:rPr lang="en-US" sz="2800" dirty="0" smtClean="0"/>
              <a:t>Android</a:t>
            </a:r>
          </a:p>
          <a:p>
            <a:r>
              <a:rPr lang="en-US" sz="2800" dirty="0" smtClean="0"/>
              <a:t>X3 Watch </a:t>
            </a:r>
            <a:r>
              <a:rPr lang="en-US" sz="2800" dirty="0" smtClean="0">
                <a:hlinkClick r:id="rId3"/>
              </a:rPr>
              <a:t>https://x3watch.com</a:t>
            </a:r>
            <a:r>
              <a:rPr lang="en-US" sz="2800" dirty="0" smtClean="0">
                <a:hlinkClick r:id="rId3"/>
              </a:rPr>
              <a:t>/</a:t>
            </a:r>
            <a:r>
              <a:rPr lang="en-US" sz="2800" dirty="0" smtClean="0"/>
              <a:t>  from xxxchurch.com</a:t>
            </a:r>
            <a:endParaRPr lang="en-US" sz="2800" dirty="0" smtClean="0"/>
          </a:p>
          <a:p>
            <a:r>
              <a:rPr lang="en-US" sz="2800" dirty="0" smtClean="0"/>
              <a:t>Norton Safety Minder</a:t>
            </a:r>
          </a:p>
          <a:p>
            <a:r>
              <a:rPr lang="en-US" sz="2800" dirty="0" smtClean="0"/>
              <a:t>Covenant Eyes (accountability)</a:t>
            </a:r>
          </a:p>
          <a:p>
            <a:r>
              <a:rPr lang="en-US" sz="2800" dirty="0" smtClean="0"/>
              <a:t>Gmail – has the best spam filter</a:t>
            </a:r>
          </a:p>
          <a:p>
            <a:r>
              <a:rPr lang="en-US" sz="2800" dirty="0" err="1" smtClean="0"/>
              <a:t>AdBlock</a:t>
            </a:r>
            <a:r>
              <a:rPr lang="en-US" sz="2800" dirty="0" smtClean="0"/>
              <a:t> Plus – stops tempting adverts in FB</a:t>
            </a:r>
            <a:endParaRPr lang="en-US" sz="2800" dirty="0"/>
          </a:p>
        </p:txBody>
      </p:sp>
      <p:pic>
        <p:nvPicPr>
          <p:cNvPr id="1026" name="Picture 2" descr="C:\Users\John\AppData\Local\Microsoft\Windows\INetCache\IE\I3RTE8P0\MC900198606[1].wmf"/>
          <p:cNvPicPr>
            <a:picLocks noChangeAspect="1" noChangeArrowheads="1"/>
          </p:cNvPicPr>
          <p:nvPr/>
        </p:nvPicPr>
        <p:blipFill>
          <a:blip r:embed="rId4" cstate="print"/>
          <a:srcRect/>
          <a:stretch>
            <a:fillRect/>
          </a:stretch>
        </p:blipFill>
        <p:spPr bwMode="auto">
          <a:xfrm>
            <a:off x="7521921" y="0"/>
            <a:ext cx="1622079" cy="2095877"/>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6400800" cy="1143000"/>
          </a:xfrm>
        </p:spPr>
        <p:txBody>
          <a:bodyPr>
            <a:normAutofit/>
          </a:bodyPr>
          <a:lstStyle/>
          <a:p>
            <a:r>
              <a:rPr lang="en-US" sz="6000" b="1" dirty="0" smtClean="0">
                <a:solidFill>
                  <a:schemeClr val="accent6">
                    <a:lumMod val="50000"/>
                  </a:schemeClr>
                </a:solidFill>
                <a:effectLst>
                  <a:outerShdw blurRad="38100" dist="38100" dir="2700000" algn="tl">
                    <a:srgbClr val="000000">
                      <a:alpha val="43137"/>
                    </a:srgbClr>
                  </a:outerShdw>
                </a:effectLst>
                <a:latin typeface="Niagara Engraved" pitchFamily="82" charset="0"/>
              </a:rPr>
              <a:t>Decisive Solutions</a:t>
            </a:r>
            <a:endParaRPr lang="en-US" sz="6000" b="1" dirty="0">
              <a:solidFill>
                <a:schemeClr val="accent6">
                  <a:lumMod val="50000"/>
                </a:schemeClr>
              </a:solidFill>
              <a:effectLst>
                <a:outerShdw blurRad="38100" dist="38100" dir="2700000" algn="tl">
                  <a:srgbClr val="000000">
                    <a:alpha val="43137"/>
                  </a:srgbClr>
                </a:outerShdw>
              </a:effectLst>
              <a:latin typeface="Niagara Engraved" pitchFamily="82" charset="0"/>
            </a:endParaRPr>
          </a:p>
        </p:txBody>
      </p:sp>
      <p:sp>
        <p:nvSpPr>
          <p:cNvPr id="3" name="Content Placeholder 2"/>
          <p:cNvSpPr>
            <a:spLocks noGrp="1"/>
          </p:cNvSpPr>
          <p:nvPr>
            <p:ph idx="1"/>
          </p:nvPr>
        </p:nvSpPr>
        <p:spPr/>
        <p:txBody>
          <a:bodyPr>
            <a:normAutofit fontScale="85000" lnSpcReduction="20000"/>
          </a:bodyPr>
          <a:lstStyle/>
          <a:p>
            <a:r>
              <a:rPr lang="en-US" dirty="0" smtClean="0"/>
              <a:t>Decide That You Are Going To Be Godly</a:t>
            </a:r>
            <a:br>
              <a:rPr lang="en-US" dirty="0" smtClean="0"/>
            </a:br>
            <a:endParaRPr lang="en-US" dirty="0" smtClean="0"/>
          </a:p>
          <a:p>
            <a:r>
              <a:rPr lang="en-US" dirty="0" smtClean="0"/>
              <a:t>Decide That You Are NOT A Sucker </a:t>
            </a:r>
            <a:br>
              <a:rPr lang="en-US" dirty="0" smtClean="0"/>
            </a:br>
            <a:endParaRPr lang="en-US" dirty="0" smtClean="0"/>
          </a:p>
          <a:p>
            <a:r>
              <a:rPr lang="en-US" dirty="0" smtClean="0"/>
              <a:t>Decide That You Are Going To Make Smart Choices</a:t>
            </a:r>
            <a:br>
              <a:rPr lang="en-US" dirty="0" smtClean="0"/>
            </a:br>
            <a:endParaRPr lang="en-US" dirty="0" smtClean="0"/>
          </a:p>
          <a:p>
            <a:r>
              <a:rPr lang="en-US" dirty="0" smtClean="0"/>
              <a:t>Decide That It’s Worth Dealing With!</a:t>
            </a:r>
            <a:br>
              <a:rPr lang="en-US" dirty="0" smtClean="0"/>
            </a:br>
            <a:endParaRPr lang="en-US" dirty="0" smtClean="0"/>
          </a:p>
          <a:p>
            <a:r>
              <a:rPr lang="en-US" dirty="0" smtClean="0"/>
              <a:t>Decide To Say “No” To Some Friend Requests</a:t>
            </a:r>
            <a:br>
              <a:rPr lang="en-US" dirty="0" smtClean="0"/>
            </a:br>
            <a:endParaRPr lang="en-US" dirty="0" smtClean="0"/>
          </a:p>
          <a:p>
            <a:r>
              <a:rPr lang="en-US" dirty="0" smtClean="0"/>
              <a:t>Decide To Value Your Time</a:t>
            </a:r>
          </a:p>
          <a:p>
            <a:pPr>
              <a:buNone/>
            </a:pPr>
            <a:endParaRPr lang="en-US" dirty="0" smtClean="0"/>
          </a:p>
          <a:p>
            <a:endParaRPr lang="en-US" dirty="0"/>
          </a:p>
        </p:txBody>
      </p:sp>
      <p:pic>
        <p:nvPicPr>
          <p:cNvPr id="13314" name="Picture 2" descr="C:\Users\Cybermissions\AppData\Local\Microsoft\Windows\Temporary Internet Files\Content.IE5\FW2LS8YK\MC910217208[1].wmf"/>
          <p:cNvPicPr>
            <a:picLocks noChangeAspect="1" noChangeArrowheads="1"/>
          </p:cNvPicPr>
          <p:nvPr/>
        </p:nvPicPr>
        <p:blipFill>
          <a:blip r:embed="rId3" cstate="print"/>
          <a:srcRect/>
          <a:stretch>
            <a:fillRect/>
          </a:stretch>
        </p:blipFill>
        <p:spPr bwMode="auto">
          <a:xfrm>
            <a:off x="6705600" y="381000"/>
            <a:ext cx="2144574" cy="2431814"/>
          </a:xfrm>
          <a:prstGeom prst="rect">
            <a:avLst/>
          </a:prstGeom>
          <a:noFill/>
          <a:effectLst>
            <a:outerShdw blurRad="50800" dist="38100" algn="l" rotWithShape="0">
              <a:prstClr val="black">
                <a:alpha val="40000"/>
              </a:prstClr>
            </a:outerShdw>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tx2">
                    <a:lumMod val="75000"/>
                  </a:schemeClr>
                </a:solidFill>
                <a:effectLst>
                  <a:outerShdw blurRad="38100" dist="38100" dir="2700000" algn="tl">
                    <a:srgbClr val="000000">
                      <a:alpha val="43137"/>
                    </a:srgbClr>
                  </a:outerShdw>
                </a:effectLst>
                <a:latin typeface="Niagara Engraved" pitchFamily="82" charset="0"/>
                <a:ea typeface="Adobe Gothic Std B" pitchFamily="34" charset="-128"/>
              </a:rPr>
              <a:t>About </a:t>
            </a:r>
            <a:r>
              <a:rPr lang="en-US" sz="6000" b="1" dirty="0" err="1" smtClean="0">
                <a:solidFill>
                  <a:schemeClr val="tx2">
                    <a:lumMod val="75000"/>
                  </a:schemeClr>
                </a:solidFill>
                <a:effectLst>
                  <a:outerShdw blurRad="38100" dist="38100" dir="2700000" algn="tl">
                    <a:srgbClr val="000000">
                      <a:alpha val="43137"/>
                    </a:srgbClr>
                  </a:outerShdw>
                </a:effectLst>
                <a:latin typeface="Niagara Engraved" pitchFamily="82" charset="0"/>
                <a:ea typeface="Adobe Gothic Std B" pitchFamily="34" charset="-128"/>
              </a:rPr>
              <a:t>Cybermissions</a:t>
            </a:r>
            <a:endParaRPr lang="en-US" sz="6000" b="1" dirty="0">
              <a:solidFill>
                <a:schemeClr val="tx2">
                  <a:lumMod val="75000"/>
                </a:schemeClr>
              </a:solidFill>
              <a:effectLst>
                <a:outerShdw blurRad="38100" dist="38100" dir="2700000" algn="tl">
                  <a:srgbClr val="000000">
                    <a:alpha val="43137"/>
                  </a:srgbClr>
                </a:outerShdw>
              </a:effectLst>
              <a:latin typeface="Niagara Engraved" pitchFamily="82" charset="0"/>
              <a:ea typeface="Adobe Gothic Std B" pitchFamily="34" charset="-128"/>
            </a:endParaRPr>
          </a:p>
        </p:txBody>
      </p:sp>
      <p:sp>
        <p:nvSpPr>
          <p:cNvPr id="3" name="Content Placeholder 2"/>
          <p:cNvSpPr>
            <a:spLocks noGrp="1"/>
          </p:cNvSpPr>
          <p:nvPr>
            <p:ph idx="1"/>
          </p:nvPr>
        </p:nvSpPr>
        <p:spPr>
          <a:xfrm>
            <a:off x="4495800" y="1905000"/>
            <a:ext cx="4114800" cy="4187952"/>
          </a:xfrm>
        </p:spPr>
        <p:txBody>
          <a:bodyPr>
            <a:normAutofit/>
          </a:bodyPr>
          <a:lstStyle/>
          <a:p>
            <a:r>
              <a:rPr lang="en-US" sz="2800" dirty="0" smtClean="0">
                <a:latin typeface="Agency FB" pitchFamily="34" charset="0"/>
                <a:hlinkClick r:id="rId3"/>
              </a:rPr>
              <a:t>www.globalchristians.org</a:t>
            </a:r>
            <a:endParaRPr lang="en-US" sz="2800" dirty="0" smtClean="0">
              <a:latin typeface="Agency FB" pitchFamily="34" charset="0"/>
            </a:endParaRPr>
          </a:p>
          <a:p>
            <a:r>
              <a:rPr lang="en-US" sz="2800" dirty="0" smtClean="0">
                <a:latin typeface="Agency FB" pitchFamily="34" charset="0"/>
                <a:hlinkClick r:id="rId4"/>
              </a:rPr>
              <a:t>www.cybermissions.org</a:t>
            </a:r>
            <a:endParaRPr lang="en-US" sz="2800" dirty="0" smtClean="0">
              <a:latin typeface="Agency FB" pitchFamily="34" charset="0"/>
            </a:endParaRPr>
          </a:p>
          <a:p>
            <a:r>
              <a:rPr lang="en-US" sz="2800" dirty="0" smtClean="0">
                <a:latin typeface="Agency FB" pitchFamily="34" charset="0"/>
              </a:rPr>
              <a:t>John </a:t>
            </a:r>
            <a:r>
              <a:rPr lang="en-US" sz="2800" dirty="0" err="1" smtClean="0">
                <a:latin typeface="Agency FB" pitchFamily="34" charset="0"/>
              </a:rPr>
              <a:t>Edmiston</a:t>
            </a:r>
            <a:r>
              <a:rPr lang="en-US" sz="2800" dirty="0" smtClean="0">
                <a:latin typeface="Agency FB" pitchFamily="34" charset="0"/>
              </a:rPr>
              <a:t> (CEO)</a:t>
            </a:r>
          </a:p>
          <a:p>
            <a:r>
              <a:rPr lang="en-US" sz="2800" dirty="0" smtClean="0">
                <a:latin typeface="Agency FB" pitchFamily="34" charset="0"/>
                <a:hlinkClick r:id="rId5"/>
              </a:rPr>
              <a:t>johned@cybermissions.org</a:t>
            </a:r>
            <a:r>
              <a:rPr lang="en-US" sz="2800" dirty="0" smtClean="0">
                <a:latin typeface="Agency FB" pitchFamily="34" charset="0"/>
              </a:rPr>
              <a:t>   </a:t>
            </a:r>
          </a:p>
          <a:p>
            <a:r>
              <a:rPr lang="en-US" sz="2800" dirty="0" smtClean="0">
                <a:latin typeface="Agency FB" pitchFamily="34" charset="0"/>
              </a:rPr>
              <a:t>+1-310-748-9274</a:t>
            </a:r>
          </a:p>
          <a:p>
            <a:endParaRPr lang="en-US" sz="2400" dirty="0"/>
          </a:p>
        </p:txBody>
      </p:sp>
      <p:pic>
        <p:nvPicPr>
          <p:cNvPr id="5" name="Picture 4" descr="cybermissions.png"/>
          <p:cNvPicPr>
            <a:picLocks noChangeAspect="1"/>
          </p:cNvPicPr>
          <p:nvPr/>
        </p:nvPicPr>
        <p:blipFill>
          <a:blip r:embed="rId6" cstate="print"/>
          <a:stretch>
            <a:fillRect/>
          </a:stretch>
        </p:blipFill>
        <p:spPr>
          <a:xfrm>
            <a:off x="990600" y="2057400"/>
            <a:ext cx="3200400" cy="1824228"/>
          </a:xfrm>
          <a:prstGeom prst="rect">
            <a:avLst/>
          </a:prstGeom>
        </p:spPr>
      </p:pic>
      <p:sp>
        <p:nvSpPr>
          <p:cNvPr id="6" name="TextBox 5"/>
          <p:cNvSpPr txBox="1"/>
          <p:nvPr/>
        </p:nvSpPr>
        <p:spPr>
          <a:xfrm>
            <a:off x="914400" y="4724400"/>
            <a:ext cx="8077200" cy="830997"/>
          </a:xfrm>
          <a:prstGeom prst="rect">
            <a:avLst/>
          </a:prstGeom>
          <a:noFill/>
        </p:spPr>
        <p:txBody>
          <a:bodyPr wrap="square" rtlCol="0">
            <a:spAutoFit/>
          </a:bodyPr>
          <a:lstStyle/>
          <a:p>
            <a:pPr algn="ctr"/>
            <a:r>
              <a:rPr lang="en-US" sz="4800" b="1" dirty="0" smtClean="0">
                <a:solidFill>
                  <a:schemeClr val="tx2">
                    <a:lumMod val="75000"/>
                  </a:schemeClr>
                </a:solidFill>
                <a:effectLst>
                  <a:outerShdw blurRad="38100" dist="38100" dir="2700000" algn="tl">
                    <a:srgbClr val="000000">
                      <a:alpha val="43137"/>
                    </a:srgbClr>
                  </a:outerShdw>
                </a:effectLst>
                <a:latin typeface="Niagara Engraved" pitchFamily="82" charset="0"/>
              </a:rPr>
              <a:t>Using The Internet As The Fishing Net</a:t>
            </a:r>
            <a:endParaRPr lang="en-US" sz="4800" b="1" dirty="0">
              <a:solidFill>
                <a:schemeClr val="tx2">
                  <a:lumMod val="75000"/>
                </a:schemeClr>
              </a:solidFill>
              <a:effectLst>
                <a:outerShdw blurRad="38100" dist="38100" dir="2700000" algn="tl">
                  <a:srgbClr val="000000">
                    <a:alpha val="43137"/>
                  </a:srgbClr>
                </a:outerShdw>
              </a:effectLst>
              <a:latin typeface="Niagara Engraved" pitchFamily="82" charset="0"/>
            </a:endParaRPr>
          </a:p>
        </p:txBody>
      </p:sp>
    </p:spTree>
  </p:cSld>
  <p:clrMapOvr>
    <a:masterClrMapping/>
  </p:clrMapOvr>
  <p:transition advTm="3205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childTnLst>
                                </p:cTn>
                              </p:par>
                            </p:childTnLst>
                          </p:cTn>
                        </p:par>
                        <p:par>
                          <p:cTn id="13" fill="hold">
                            <p:stCondLst>
                              <p:cond delay="1500"/>
                            </p:stCondLst>
                            <p:childTnLst>
                              <p:par>
                                <p:cTn id="14" presetID="10" presetClass="entr" presetSubtype="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1000"/>
                                        <p:tgtEl>
                                          <p:spTgt spid="3">
                                            <p:txEl>
                                              <p:pRg st="1" end="1"/>
                                            </p:txEl>
                                          </p:spTgt>
                                        </p:tgtEl>
                                      </p:cBhvr>
                                    </p:animEffect>
                                  </p:childTnLst>
                                </p:cTn>
                              </p:par>
                            </p:childTnLst>
                          </p:cTn>
                        </p:par>
                        <p:par>
                          <p:cTn id="17" fill="hold">
                            <p:stCondLst>
                              <p:cond delay="2500"/>
                            </p:stCondLst>
                            <p:childTnLst>
                              <p:par>
                                <p:cTn id="18" presetID="10" presetClass="entr" presetSubtype="0"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childTnLst>
                                </p:cTn>
                              </p:par>
                            </p:childTnLst>
                          </p:cTn>
                        </p:par>
                        <p:par>
                          <p:cTn id="21" fill="hold">
                            <p:stCondLst>
                              <p:cond delay="3500"/>
                            </p:stCondLst>
                            <p:childTnLst>
                              <p:par>
                                <p:cTn id="22" presetID="10" presetClass="entr" presetSubtype="0"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childTnLst>
                                </p:cTn>
                              </p:par>
                            </p:childTnLst>
                          </p:cTn>
                        </p:par>
                        <p:par>
                          <p:cTn id="25" fill="hold">
                            <p:stCondLst>
                              <p:cond delay="4500"/>
                            </p:stCondLst>
                            <p:childTnLst>
                              <p:par>
                                <p:cTn id="26" presetID="10" presetClass="entr" presetSubtype="0"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324600" cy="1143000"/>
          </a:xfrm>
        </p:spPr>
        <p:txBody>
          <a:bodyPr>
            <a:normAutofit/>
          </a:bodyPr>
          <a:lstStyle/>
          <a:p>
            <a:r>
              <a:rPr lang="en-US" sz="6000" b="1" dirty="0" smtClean="0">
                <a:solidFill>
                  <a:schemeClr val="accent6">
                    <a:lumMod val="50000"/>
                  </a:schemeClr>
                </a:solidFill>
                <a:effectLst>
                  <a:outerShdw blurRad="38100" dist="38100" dir="2700000" algn="tl">
                    <a:srgbClr val="000000">
                      <a:alpha val="43137"/>
                    </a:srgbClr>
                  </a:outerShdw>
                </a:effectLst>
                <a:latin typeface="Niagara Engraved" pitchFamily="82" charset="0"/>
              </a:rPr>
              <a:t>The Ocean Of Technology….</a:t>
            </a:r>
            <a:endParaRPr lang="en-US" sz="6000" b="1" dirty="0">
              <a:solidFill>
                <a:schemeClr val="accent6">
                  <a:lumMod val="50000"/>
                </a:schemeClr>
              </a:solidFill>
              <a:effectLst>
                <a:outerShdw blurRad="38100" dist="38100" dir="2700000" algn="tl">
                  <a:srgbClr val="000000">
                    <a:alpha val="43137"/>
                  </a:srgbClr>
                </a:outerShdw>
              </a:effectLst>
              <a:latin typeface="Niagara Engraved" pitchFamily="82" charset="0"/>
            </a:endParaRPr>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smtClean="0"/>
              <a:t>We  live, move and have our existence in a highly digital culture.  </a:t>
            </a:r>
            <a:br>
              <a:rPr lang="en-US" dirty="0" smtClean="0"/>
            </a:br>
            <a:endParaRPr lang="en-US" dirty="0" smtClean="0"/>
          </a:p>
          <a:p>
            <a:r>
              <a:rPr lang="en-US" dirty="0" smtClean="0"/>
              <a:t>Technology is the ocean in which we either sink or swim!</a:t>
            </a:r>
            <a:br>
              <a:rPr lang="en-US" dirty="0" smtClean="0"/>
            </a:br>
            <a:endParaRPr lang="en-US" dirty="0" smtClean="0"/>
          </a:p>
          <a:p>
            <a:r>
              <a:rPr lang="en-US" dirty="0" smtClean="0">
                <a:solidFill>
                  <a:schemeClr val="tx2">
                    <a:lumMod val="75000"/>
                  </a:schemeClr>
                </a:solidFill>
                <a:effectLst>
                  <a:outerShdw blurRad="38100" dist="38100" dir="2700000" algn="tl">
                    <a:srgbClr val="000000">
                      <a:alpha val="43137"/>
                    </a:srgbClr>
                  </a:outerShdw>
                </a:effectLst>
              </a:rPr>
              <a:t>Technology is NEVER neutral </a:t>
            </a:r>
            <a:r>
              <a:rPr lang="en-US" dirty="0" smtClean="0"/>
              <a:t>it is always shaping us in some way (like the machine at the gym). Technology can build us up and help us, or it can tear us down and destroy us.</a:t>
            </a:r>
            <a:endParaRPr lang="en-US" dirty="0"/>
          </a:p>
        </p:txBody>
      </p:sp>
      <p:pic>
        <p:nvPicPr>
          <p:cNvPr id="1026" name="Picture 2" descr="C:\Users\Cybermissions\AppData\Local\Microsoft\Windows\Temporary Internet Files\Content.IE5\05OEABNX\MP900405386[1].jpg"/>
          <p:cNvPicPr>
            <a:picLocks noChangeAspect="1" noChangeArrowheads="1"/>
          </p:cNvPicPr>
          <p:nvPr/>
        </p:nvPicPr>
        <p:blipFill>
          <a:blip r:embed="rId3" cstate="print"/>
          <a:srcRect/>
          <a:stretch>
            <a:fillRect/>
          </a:stretch>
        </p:blipFill>
        <p:spPr bwMode="auto">
          <a:xfrm>
            <a:off x="6781800" y="0"/>
            <a:ext cx="2362200" cy="168728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553200" cy="1143000"/>
          </a:xfrm>
        </p:spPr>
        <p:txBody>
          <a:bodyPr>
            <a:normAutofit/>
          </a:bodyPr>
          <a:lstStyle/>
          <a:p>
            <a:r>
              <a:rPr lang="en-US" sz="6000" b="1" dirty="0" smtClean="0">
                <a:solidFill>
                  <a:schemeClr val="accent6">
                    <a:lumMod val="50000"/>
                  </a:schemeClr>
                </a:solidFill>
                <a:effectLst>
                  <a:outerShdw blurRad="38100" dist="38100" dir="2700000" algn="tl">
                    <a:srgbClr val="000000">
                      <a:alpha val="43137"/>
                    </a:srgbClr>
                  </a:outerShdw>
                </a:effectLst>
                <a:latin typeface="Niagara Engraved" pitchFamily="82" charset="0"/>
              </a:rPr>
              <a:t>Being In The Light</a:t>
            </a:r>
            <a:endParaRPr lang="en-US" sz="6000" b="1" dirty="0">
              <a:solidFill>
                <a:schemeClr val="accent6">
                  <a:lumMod val="50000"/>
                </a:schemeClr>
              </a:solidFill>
              <a:effectLst>
                <a:outerShdw blurRad="38100" dist="38100" dir="2700000" algn="tl">
                  <a:srgbClr val="000000">
                    <a:alpha val="43137"/>
                  </a:srgbClr>
                </a:outerShdw>
              </a:effectLst>
              <a:latin typeface="Niagara Engraved" pitchFamily="82" charset="0"/>
            </a:endParaRPr>
          </a:p>
        </p:txBody>
      </p:sp>
      <p:sp>
        <p:nvSpPr>
          <p:cNvPr id="3" name="Content Placeholder 2"/>
          <p:cNvSpPr>
            <a:spLocks noGrp="1"/>
          </p:cNvSpPr>
          <p:nvPr>
            <p:ph idx="1"/>
          </p:nvPr>
        </p:nvSpPr>
        <p:spPr/>
        <p:txBody>
          <a:bodyPr>
            <a:normAutofit/>
          </a:bodyPr>
          <a:lstStyle/>
          <a:p>
            <a:r>
              <a:rPr lang="en-US" sz="2800" i="1" dirty="0" smtClean="0"/>
              <a:t>Do not be conformed to this world, but be transformed by the renewal of your mind, that by testing you may discern what is the will of God, what is good and acceptable and perfect</a:t>
            </a:r>
            <a:r>
              <a:rPr lang="en-US" sz="2800" dirty="0" smtClean="0"/>
              <a:t>.  (Romans 12:2)</a:t>
            </a:r>
            <a:br>
              <a:rPr lang="en-US" sz="2800" dirty="0" smtClean="0"/>
            </a:br>
            <a:endParaRPr lang="en-US" sz="2800" i="1" dirty="0" smtClean="0"/>
          </a:p>
          <a:p>
            <a:r>
              <a:rPr lang="en-US" sz="2800" i="1" dirty="0" smtClean="0"/>
              <a:t>For at one time you were darkness, but now you are light in the Lord. Walk as children of light (for the fruit of light is found in all that is good and right and true), and try to discern what is pleasing to the Lord. </a:t>
            </a:r>
            <a:r>
              <a:rPr lang="en-US" sz="2800" dirty="0" smtClean="0"/>
              <a:t>(Ephesians 5:8-10)</a:t>
            </a:r>
          </a:p>
          <a:p>
            <a:endParaRPr lang="en-US" dirty="0" smtClean="0"/>
          </a:p>
          <a:p>
            <a:pPr>
              <a:buNone/>
            </a:pPr>
            <a:endParaRPr lang="en-US" dirty="0" smtClean="0"/>
          </a:p>
          <a:p>
            <a:endParaRPr lang="en-US" dirty="0" smtClean="0"/>
          </a:p>
          <a:p>
            <a:endParaRPr lang="en-US" dirty="0"/>
          </a:p>
        </p:txBody>
      </p:sp>
      <p:pic>
        <p:nvPicPr>
          <p:cNvPr id="2050" name="Picture 2" descr="C:\Users\John\AppData\Local\Microsoft\Windows\INetCache\IE\01CYOYJA\MP900382792[1].jpg"/>
          <p:cNvPicPr>
            <a:picLocks noChangeAspect="1" noChangeArrowheads="1"/>
          </p:cNvPicPr>
          <p:nvPr/>
        </p:nvPicPr>
        <p:blipFill>
          <a:blip r:embed="rId3" cstate="print"/>
          <a:srcRect/>
          <a:stretch>
            <a:fillRect/>
          </a:stretch>
        </p:blipFill>
        <p:spPr bwMode="auto">
          <a:xfrm>
            <a:off x="7010400" y="0"/>
            <a:ext cx="2133600" cy="1524000"/>
          </a:xfrm>
          <a:prstGeom prst="rect">
            <a:avLst/>
          </a:prstGeom>
          <a:noFill/>
          <a:effectLst>
            <a:outerShdw blurRad="50800" dist="38100" dir="5400000" algn="t" rotWithShape="0">
              <a:prstClr val="black">
                <a:alpha val="40000"/>
              </a:prst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1143000"/>
          </a:xfrm>
        </p:spPr>
        <p:txBody>
          <a:bodyPr>
            <a:normAutofit/>
          </a:bodyPr>
          <a:lstStyle/>
          <a:p>
            <a:r>
              <a:rPr lang="en-US" sz="6000" b="1" dirty="0" smtClean="0">
                <a:solidFill>
                  <a:schemeClr val="accent6">
                    <a:lumMod val="50000"/>
                  </a:schemeClr>
                </a:solidFill>
                <a:effectLst>
                  <a:outerShdw blurRad="38100" dist="38100" dir="2700000" algn="tl">
                    <a:srgbClr val="000000">
                      <a:alpha val="43137"/>
                    </a:srgbClr>
                  </a:outerShdw>
                </a:effectLst>
                <a:latin typeface="Niagara Engraved" pitchFamily="82" charset="0"/>
              </a:rPr>
              <a:t>Temptation</a:t>
            </a:r>
            <a:endParaRPr lang="en-US" sz="6000" b="1" dirty="0">
              <a:solidFill>
                <a:schemeClr val="accent6">
                  <a:lumMod val="50000"/>
                </a:schemeClr>
              </a:solidFill>
              <a:effectLst>
                <a:outerShdw blurRad="38100" dist="38100" dir="2700000" algn="tl">
                  <a:srgbClr val="000000">
                    <a:alpha val="43137"/>
                  </a:srgbClr>
                </a:outerShdw>
              </a:effectLst>
              <a:latin typeface="Niagara Engraved" pitchFamily="82" charset="0"/>
            </a:endParaRPr>
          </a:p>
        </p:txBody>
      </p:sp>
      <p:sp>
        <p:nvSpPr>
          <p:cNvPr id="3" name="Content Placeholder 2"/>
          <p:cNvSpPr>
            <a:spLocks noGrp="1"/>
          </p:cNvSpPr>
          <p:nvPr>
            <p:ph idx="1"/>
          </p:nvPr>
        </p:nvSpPr>
        <p:spPr>
          <a:xfrm>
            <a:off x="152400" y="1295400"/>
            <a:ext cx="8763000" cy="4953000"/>
          </a:xfrm>
        </p:spPr>
        <p:txBody>
          <a:bodyPr>
            <a:noAutofit/>
          </a:bodyPr>
          <a:lstStyle/>
          <a:p>
            <a:r>
              <a:rPr lang="en-US" sz="2400" b="1" dirty="0" smtClean="0"/>
              <a:t>Matthew 26:41  </a:t>
            </a:r>
            <a:r>
              <a:rPr lang="en-US" sz="2400" i="1" dirty="0" smtClean="0"/>
              <a:t>Watch and pray that you enter not into temptation. The spirit indeed is willing, but the flesh is weak. </a:t>
            </a:r>
            <a:br>
              <a:rPr lang="en-US" sz="2400" i="1" dirty="0" smtClean="0"/>
            </a:br>
            <a:endParaRPr lang="en-US" sz="2400" i="1" dirty="0" smtClean="0"/>
          </a:p>
          <a:p>
            <a:r>
              <a:rPr lang="en-US" sz="2400" b="1" dirty="0" smtClean="0"/>
              <a:t>James 1:13-15  </a:t>
            </a:r>
            <a:r>
              <a:rPr lang="en-US" sz="2400" i="1" dirty="0" smtClean="0"/>
              <a:t>Let no one being tempted say, I am tempted from God. For God is not tempted by evils, and He tempts no one.  (14)  But each one is tempted by his lusts, being drawn away and seduced by them.  (15)  Then when lust has conceived, it brings forth sin. And sin, when it is fully formed, brings forth death.</a:t>
            </a:r>
            <a:br>
              <a:rPr lang="en-US" sz="2400" i="1" dirty="0" smtClean="0"/>
            </a:br>
            <a:endParaRPr lang="en-US" sz="2400" i="1" dirty="0" smtClean="0"/>
          </a:p>
          <a:p>
            <a:r>
              <a:rPr lang="en-US" sz="2400" b="1" dirty="0" smtClean="0"/>
              <a:t>1 Corinthians 10:13  </a:t>
            </a:r>
            <a:r>
              <a:rPr lang="en-US" sz="2400" i="1" dirty="0" smtClean="0"/>
              <a:t>No temptation has taken you but what is common to man; but God is faithful, who will not allow you to be tempted above what you are able, but with the temptation also will make a way to escape, so that you may be able to bear it. </a:t>
            </a:r>
            <a:endParaRPr lang="en-US" sz="2400" i="1" dirty="0"/>
          </a:p>
        </p:txBody>
      </p:sp>
      <p:pic>
        <p:nvPicPr>
          <p:cNvPr id="2051" name="Picture 3" descr="C:\Users\Cybermissions\AppData\Local\Microsoft\Windows\Temporary Internet Files\Content.IE5\CUBKSF7X\MP900403150[1].jpg"/>
          <p:cNvPicPr>
            <a:picLocks noChangeAspect="1" noChangeArrowheads="1"/>
          </p:cNvPicPr>
          <p:nvPr/>
        </p:nvPicPr>
        <p:blipFill>
          <a:blip r:embed="rId3" cstate="print"/>
          <a:srcRect/>
          <a:stretch>
            <a:fillRect/>
          </a:stretch>
        </p:blipFill>
        <p:spPr bwMode="auto">
          <a:xfrm>
            <a:off x="6980022" y="0"/>
            <a:ext cx="2163978" cy="14478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6">
                    <a:lumMod val="50000"/>
                  </a:schemeClr>
                </a:solidFill>
                <a:effectLst>
                  <a:outerShdw blurRad="38100" dist="38100" dir="2700000" algn="tl">
                    <a:srgbClr val="000000">
                      <a:alpha val="43137"/>
                    </a:srgbClr>
                  </a:outerShdw>
                </a:effectLst>
                <a:latin typeface="Niagara Engraved" pitchFamily="82" charset="0"/>
              </a:rPr>
              <a:t>Two Meanings</a:t>
            </a:r>
            <a:endParaRPr lang="en-US" sz="6000" b="1" dirty="0">
              <a:solidFill>
                <a:schemeClr val="accent6">
                  <a:lumMod val="50000"/>
                </a:schemeClr>
              </a:solidFill>
              <a:effectLst>
                <a:outerShdw blurRad="38100" dist="38100" dir="2700000" algn="tl">
                  <a:srgbClr val="000000">
                    <a:alpha val="43137"/>
                  </a:srgbClr>
                </a:outerShdw>
              </a:effectLst>
              <a:latin typeface="Niagara Engraved" pitchFamily="82" charset="0"/>
            </a:endParaRPr>
          </a:p>
        </p:txBody>
      </p:sp>
      <p:sp>
        <p:nvSpPr>
          <p:cNvPr id="3" name="Content Placeholder 2"/>
          <p:cNvSpPr>
            <a:spLocks noGrp="1"/>
          </p:cNvSpPr>
          <p:nvPr>
            <p:ph idx="1"/>
          </p:nvPr>
        </p:nvSpPr>
        <p:spPr>
          <a:xfrm>
            <a:off x="152400" y="1905000"/>
            <a:ext cx="6096000" cy="4389120"/>
          </a:xfrm>
        </p:spPr>
        <p:txBody>
          <a:bodyPr>
            <a:normAutofit fontScale="85000" lnSpcReduction="10000"/>
          </a:bodyPr>
          <a:lstStyle/>
          <a:p>
            <a:r>
              <a:rPr lang="en-US" u="sng" dirty="0" smtClean="0"/>
              <a:t>Allurement or inducement to sin </a:t>
            </a:r>
            <a:br>
              <a:rPr lang="en-US" u="sng" dirty="0" smtClean="0"/>
            </a:br>
            <a:r>
              <a:rPr lang="en-US" dirty="0" err="1" smtClean="0"/>
              <a:t>e.g</a:t>
            </a:r>
            <a:r>
              <a:rPr lang="en-US" dirty="0" smtClean="0"/>
              <a:t> Satan’s tempting of Adam and Eve, deception, trickery, etc.</a:t>
            </a:r>
            <a:br>
              <a:rPr lang="en-US" dirty="0" smtClean="0"/>
            </a:br>
            <a:endParaRPr lang="en-US" dirty="0" smtClean="0"/>
          </a:p>
          <a:p>
            <a:r>
              <a:rPr lang="en-US" u="sng" dirty="0" smtClean="0"/>
              <a:t>Severe trials </a:t>
            </a:r>
            <a:r>
              <a:rPr lang="en-US" dirty="0" smtClean="0"/>
              <a:t>that can break one’s spirit and cause one to give up on God.</a:t>
            </a:r>
            <a:br>
              <a:rPr lang="en-US" dirty="0" smtClean="0"/>
            </a:br>
            <a:endParaRPr lang="en-US" dirty="0" smtClean="0"/>
          </a:p>
          <a:p>
            <a:r>
              <a:rPr lang="en-US" dirty="0" smtClean="0"/>
              <a:t>In this talk we will be totally concerned with the first kind of temptation “</a:t>
            </a:r>
            <a:r>
              <a:rPr lang="en-US" u="sng" dirty="0" smtClean="0"/>
              <a:t>allurement or inducement to sin</a:t>
            </a:r>
            <a:r>
              <a:rPr lang="en-US" dirty="0" smtClean="0"/>
              <a:t>”</a:t>
            </a:r>
            <a:endParaRPr lang="en-US" dirty="0"/>
          </a:p>
        </p:txBody>
      </p:sp>
      <p:pic>
        <p:nvPicPr>
          <p:cNvPr id="3074" name="Picture 2" descr="C:\Users\Cybermissions\AppData\Local\Microsoft\Windows\Temporary Internet Files\Content.IE5\FL37XM7K\MP900400301[2].jpg"/>
          <p:cNvPicPr>
            <a:picLocks noChangeAspect="1" noChangeArrowheads="1"/>
          </p:cNvPicPr>
          <p:nvPr/>
        </p:nvPicPr>
        <p:blipFill>
          <a:blip r:embed="rId3" cstate="print"/>
          <a:srcRect/>
          <a:stretch>
            <a:fillRect/>
          </a:stretch>
        </p:blipFill>
        <p:spPr bwMode="auto">
          <a:xfrm>
            <a:off x="6477000" y="1981200"/>
            <a:ext cx="2254970" cy="2819400"/>
          </a:xfrm>
          <a:prstGeom prst="rect">
            <a:avLst/>
          </a:prstGeom>
          <a:noFill/>
          <a:effectLst>
            <a:outerShdw blurRad="50800" dist="38100" algn="l" rotWithShape="0">
              <a:prstClr val="black">
                <a:alpha val="40000"/>
              </a:prst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6">
                    <a:lumMod val="50000"/>
                  </a:schemeClr>
                </a:solidFill>
                <a:effectLst>
                  <a:outerShdw blurRad="38100" dist="38100" dir="2700000" algn="tl">
                    <a:srgbClr val="000000">
                      <a:alpha val="43137"/>
                    </a:srgbClr>
                  </a:outerShdw>
                </a:effectLst>
                <a:latin typeface="Niagara Engraved" pitchFamily="82" charset="0"/>
              </a:rPr>
              <a:t>Social Sins</a:t>
            </a:r>
            <a:endParaRPr lang="en-US" sz="6000" b="1" dirty="0">
              <a:solidFill>
                <a:schemeClr val="accent6">
                  <a:lumMod val="50000"/>
                </a:schemeClr>
              </a:solidFill>
              <a:effectLst>
                <a:outerShdw blurRad="38100" dist="38100" dir="2700000" algn="tl">
                  <a:srgbClr val="000000">
                    <a:alpha val="43137"/>
                  </a:srgbClr>
                </a:outerShdw>
              </a:effectLst>
              <a:latin typeface="Niagara Engraved" pitchFamily="82" charset="0"/>
            </a:endParaRPr>
          </a:p>
        </p:txBody>
      </p:sp>
      <p:sp>
        <p:nvSpPr>
          <p:cNvPr id="3" name="Content Placeholder 2"/>
          <p:cNvSpPr>
            <a:spLocks noGrp="1"/>
          </p:cNvSpPr>
          <p:nvPr>
            <p:ph idx="1"/>
          </p:nvPr>
        </p:nvSpPr>
        <p:spPr/>
        <p:txBody>
          <a:bodyPr>
            <a:normAutofit fontScale="85000" lnSpcReduction="20000"/>
          </a:bodyPr>
          <a:lstStyle/>
          <a:p>
            <a:r>
              <a:rPr lang="en-US" dirty="0" err="1" smtClean="0"/>
              <a:t>Facebook</a:t>
            </a:r>
            <a:r>
              <a:rPr lang="en-US" dirty="0" smtClean="0"/>
              <a:t> Gossip</a:t>
            </a:r>
          </a:p>
          <a:p>
            <a:r>
              <a:rPr lang="en-US" dirty="0" smtClean="0"/>
              <a:t>Attention Seeking</a:t>
            </a:r>
          </a:p>
          <a:p>
            <a:r>
              <a:rPr lang="en-US" dirty="0" smtClean="0"/>
              <a:t>Cyber-Stalking</a:t>
            </a:r>
          </a:p>
          <a:p>
            <a:r>
              <a:rPr lang="en-US" dirty="0" smtClean="0"/>
              <a:t>Cyber-Bullying</a:t>
            </a:r>
          </a:p>
          <a:p>
            <a:r>
              <a:rPr lang="en-US" dirty="0" smtClean="0"/>
              <a:t>Arguing / “Flaming”</a:t>
            </a:r>
          </a:p>
          <a:p>
            <a:r>
              <a:rPr lang="en-US" dirty="0" smtClean="0"/>
              <a:t>Boasting</a:t>
            </a:r>
          </a:p>
          <a:p>
            <a:r>
              <a:rPr lang="en-US" dirty="0" smtClean="0"/>
              <a:t>Over-Sharing</a:t>
            </a:r>
          </a:p>
          <a:p>
            <a:r>
              <a:rPr lang="en-US" dirty="0" smtClean="0"/>
              <a:t>Supercilious Pride</a:t>
            </a:r>
          </a:p>
          <a:p>
            <a:r>
              <a:rPr lang="en-US" dirty="0" smtClean="0"/>
              <a:t>Technological Shaming of Others</a:t>
            </a:r>
          </a:p>
          <a:p>
            <a:r>
              <a:rPr lang="en-US" dirty="0" smtClean="0"/>
              <a:t>Spamming Others</a:t>
            </a:r>
          </a:p>
          <a:p>
            <a:endParaRPr lang="en-US" dirty="0"/>
          </a:p>
        </p:txBody>
      </p:sp>
      <p:pic>
        <p:nvPicPr>
          <p:cNvPr id="4101" name="Picture 5" descr="C:\Users\Cybermissions\AppData\Local\Microsoft\Windows\Temporary Internet Files\Content.IE5\05OEABNX\MC900089056[1].wmf"/>
          <p:cNvPicPr>
            <a:picLocks noChangeAspect="1" noChangeArrowheads="1"/>
          </p:cNvPicPr>
          <p:nvPr/>
        </p:nvPicPr>
        <p:blipFill>
          <a:blip r:embed="rId3" cstate="print"/>
          <a:srcRect/>
          <a:stretch>
            <a:fillRect/>
          </a:stretch>
        </p:blipFill>
        <p:spPr bwMode="auto">
          <a:xfrm>
            <a:off x="5715000" y="1600200"/>
            <a:ext cx="2471928" cy="2802939"/>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6">
                    <a:lumMod val="50000"/>
                  </a:schemeClr>
                </a:solidFill>
                <a:effectLst>
                  <a:outerShdw blurRad="38100" dist="38100" dir="2700000" algn="tl">
                    <a:srgbClr val="000000">
                      <a:alpha val="43137"/>
                    </a:srgbClr>
                  </a:outerShdw>
                </a:effectLst>
                <a:latin typeface="Niagara Engraved" pitchFamily="82" charset="0"/>
              </a:rPr>
              <a:t>Sins Of The Mind and Spirit</a:t>
            </a:r>
            <a:endParaRPr lang="en-US" sz="6000" b="1" dirty="0">
              <a:solidFill>
                <a:schemeClr val="accent6">
                  <a:lumMod val="50000"/>
                </a:schemeClr>
              </a:solidFill>
              <a:effectLst>
                <a:outerShdw blurRad="38100" dist="38100" dir="2700000" algn="tl">
                  <a:srgbClr val="000000">
                    <a:alpha val="43137"/>
                  </a:srgbClr>
                </a:outerShdw>
              </a:effectLst>
              <a:latin typeface="Niagara Engraved" pitchFamily="82" charset="0"/>
            </a:endParaRPr>
          </a:p>
        </p:txBody>
      </p:sp>
      <p:sp>
        <p:nvSpPr>
          <p:cNvPr id="3" name="Content Placeholder 2"/>
          <p:cNvSpPr>
            <a:spLocks noGrp="1"/>
          </p:cNvSpPr>
          <p:nvPr>
            <p:ph idx="1"/>
          </p:nvPr>
        </p:nvSpPr>
        <p:spPr>
          <a:xfrm>
            <a:off x="533400" y="1600200"/>
            <a:ext cx="8229600" cy="4389120"/>
          </a:xfrm>
        </p:spPr>
        <p:txBody>
          <a:bodyPr/>
          <a:lstStyle/>
          <a:p>
            <a:r>
              <a:rPr lang="en-US" dirty="0" smtClean="0"/>
              <a:t>Deceptive and False Theology</a:t>
            </a:r>
          </a:p>
          <a:p>
            <a:r>
              <a:rPr lang="en-US" dirty="0" smtClean="0"/>
              <a:t>Bible Wars</a:t>
            </a:r>
          </a:p>
          <a:p>
            <a:r>
              <a:rPr lang="en-US" dirty="0" smtClean="0"/>
              <a:t>New Age</a:t>
            </a:r>
          </a:p>
          <a:p>
            <a:r>
              <a:rPr lang="en-US" dirty="0" smtClean="0"/>
              <a:t>Following YouTube “Gurus”</a:t>
            </a:r>
          </a:p>
          <a:p>
            <a:r>
              <a:rPr lang="en-US" dirty="0" smtClean="0"/>
              <a:t>Occult/Magic/Wicca/Witchcraft</a:t>
            </a:r>
          </a:p>
          <a:p>
            <a:r>
              <a:rPr lang="en-US" dirty="0" smtClean="0"/>
              <a:t>Getting Over-Involved In Fantasy Worlds</a:t>
            </a:r>
          </a:p>
          <a:p>
            <a:r>
              <a:rPr lang="en-US" dirty="0" smtClean="0"/>
              <a:t>Violent Gaming</a:t>
            </a:r>
          </a:p>
        </p:txBody>
      </p:sp>
      <p:pic>
        <p:nvPicPr>
          <p:cNvPr id="5123" name="Picture 3" descr="C:\Users\Cybermissions\AppData\Local\Microsoft\Windows\Temporary Internet Files\Content.IE5\FW2LS8YK\MC900297429[1].wmf"/>
          <p:cNvPicPr>
            <a:picLocks noChangeAspect="1" noChangeArrowheads="1"/>
          </p:cNvPicPr>
          <p:nvPr/>
        </p:nvPicPr>
        <p:blipFill>
          <a:blip r:embed="rId3" cstate="print"/>
          <a:srcRect/>
          <a:stretch>
            <a:fillRect/>
          </a:stretch>
        </p:blipFill>
        <p:spPr bwMode="auto">
          <a:xfrm>
            <a:off x="7010400" y="2133600"/>
            <a:ext cx="1629461" cy="1831543"/>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6">
                    <a:lumMod val="50000"/>
                  </a:schemeClr>
                </a:solidFill>
                <a:effectLst>
                  <a:outerShdw blurRad="38100" dist="38100" dir="2700000" algn="tl">
                    <a:srgbClr val="000000">
                      <a:alpha val="43137"/>
                    </a:srgbClr>
                  </a:outerShdw>
                </a:effectLst>
                <a:latin typeface="Niagara Engraved" pitchFamily="82" charset="0"/>
              </a:rPr>
              <a:t>Going Crazy</a:t>
            </a:r>
            <a:endParaRPr lang="en-US" sz="6000" b="1" dirty="0">
              <a:solidFill>
                <a:schemeClr val="accent6">
                  <a:lumMod val="50000"/>
                </a:schemeClr>
              </a:solidFill>
              <a:effectLst>
                <a:outerShdw blurRad="38100" dist="38100" dir="2700000" algn="tl">
                  <a:srgbClr val="000000">
                    <a:alpha val="43137"/>
                  </a:srgbClr>
                </a:outerShdw>
              </a:effectLst>
              <a:latin typeface="Niagara Engraved" pitchFamily="82" charset="0"/>
            </a:endParaRPr>
          </a:p>
        </p:txBody>
      </p:sp>
      <p:sp>
        <p:nvSpPr>
          <p:cNvPr id="3" name="Content Placeholder 2"/>
          <p:cNvSpPr>
            <a:spLocks noGrp="1"/>
          </p:cNvSpPr>
          <p:nvPr>
            <p:ph idx="1"/>
          </p:nvPr>
        </p:nvSpPr>
        <p:spPr>
          <a:xfrm>
            <a:off x="533400" y="1676400"/>
            <a:ext cx="8229600" cy="4389120"/>
          </a:xfrm>
        </p:spPr>
        <p:txBody>
          <a:bodyPr/>
          <a:lstStyle/>
          <a:p>
            <a:r>
              <a:rPr lang="en-US" dirty="0" smtClean="0"/>
              <a:t>Conspiracy Theories (Isaiah 8:9-15)</a:t>
            </a:r>
          </a:p>
          <a:p>
            <a:r>
              <a:rPr lang="en-US" dirty="0" smtClean="0"/>
              <a:t>Paranoia</a:t>
            </a:r>
          </a:p>
          <a:p>
            <a:r>
              <a:rPr lang="en-US" dirty="0" smtClean="0"/>
              <a:t>Too Much Politics</a:t>
            </a:r>
          </a:p>
          <a:p>
            <a:r>
              <a:rPr lang="en-US" dirty="0" smtClean="0"/>
              <a:t>Pseudo-Science</a:t>
            </a:r>
          </a:p>
          <a:p>
            <a:r>
              <a:rPr lang="en-US" dirty="0" smtClean="0"/>
              <a:t>Quack Medicine</a:t>
            </a:r>
          </a:p>
          <a:p>
            <a:r>
              <a:rPr lang="en-US" dirty="0" smtClean="0"/>
              <a:t>Constantly Researching “Rabbit Trails”</a:t>
            </a:r>
          </a:p>
          <a:p>
            <a:endParaRPr lang="en-US" dirty="0"/>
          </a:p>
        </p:txBody>
      </p:sp>
      <p:pic>
        <p:nvPicPr>
          <p:cNvPr id="6146" name="Picture 2" descr="C:\Users\Cybermissions\AppData\Local\Microsoft\Windows\Temporary Internet Files\Content.IE5\FW2LS8YK\MC900240923[1].wmf"/>
          <p:cNvPicPr>
            <a:picLocks noChangeAspect="1" noChangeArrowheads="1"/>
          </p:cNvPicPr>
          <p:nvPr/>
        </p:nvPicPr>
        <p:blipFill>
          <a:blip r:embed="rId3" cstate="print"/>
          <a:srcRect/>
          <a:stretch>
            <a:fillRect/>
          </a:stretch>
        </p:blipFill>
        <p:spPr bwMode="auto">
          <a:xfrm>
            <a:off x="6553200" y="2362200"/>
            <a:ext cx="1567282" cy="181325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1143000"/>
          </a:xfrm>
        </p:spPr>
        <p:txBody>
          <a:bodyPr>
            <a:normAutofit/>
          </a:bodyPr>
          <a:lstStyle/>
          <a:p>
            <a:r>
              <a:rPr lang="en-US" sz="6000" b="1" dirty="0" smtClean="0">
                <a:solidFill>
                  <a:schemeClr val="accent6">
                    <a:lumMod val="50000"/>
                  </a:schemeClr>
                </a:solidFill>
                <a:effectLst>
                  <a:outerShdw blurRad="38100" dist="38100" dir="2700000" algn="tl">
                    <a:srgbClr val="000000">
                      <a:alpha val="43137"/>
                    </a:srgbClr>
                  </a:outerShdw>
                </a:effectLst>
                <a:latin typeface="Niagara Engraved" pitchFamily="82" charset="0"/>
              </a:rPr>
              <a:t>Sexual Sins</a:t>
            </a:r>
            <a:endParaRPr lang="en-US" sz="6000" b="1" dirty="0">
              <a:solidFill>
                <a:schemeClr val="accent6">
                  <a:lumMod val="50000"/>
                </a:schemeClr>
              </a:solidFill>
              <a:effectLst>
                <a:outerShdw blurRad="38100" dist="38100" dir="2700000" algn="tl">
                  <a:srgbClr val="000000">
                    <a:alpha val="43137"/>
                  </a:srgbClr>
                </a:outerShdw>
              </a:effectLst>
              <a:latin typeface="Niagara Engraved" pitchFamily="82" charset="0"/>
            </a:endParaRPr>
          </a:p>
        </p:txBody>
      </p:sp>
      <p:sp>
        <p:nvSpPr>
          <p:cNvPr id="3" name="Content Placeholder 2"/>
          <p:cNvSpPr>
            <a:spLocks noGrp="1"/>
          </p:cNvSpPr>
          <p:nvPr>
            <p:ph idx="1"/>
          </p:nvPr>
        </p:nvSpPr>
        <p:spPr/>
        <p:txBody>
          <a:bodyPr>
            <a:normAutofit lnSpcReduction="10000"/>
          </a:bodyPr>
          <a:lstStyle/>
          <a:p>
            <a:r>
              <a:rPr lang="en-US" dirty="0" smtClean="0"/>
              <a:t>Pornography</a:t>
            </a:r>
            <a:br>
              <a:rPr lang="en-US" dirty="0" smtClean="0"/>
            </a:br>
            <a:endParaRPr lang="en-US" dirty="0" smtClean="0"/>
          </a:p>
          <a:p>
            <a:r>
              <a:rPr lang="en-US" dirty="0" smtClean="0"/>
              <a:t> </a:t>
            </a:r>
            <a:r>
              <a:rPr lang="en-US" dirty="0" err="1" smtClean="0"/>
              <a:t>Sexting</a:t>
            </a:r>
            <a:r>
              <a:rPr lang="en-US" dirty="0" smtClean="0"/>
              <a:t> / </a:t>
            </a:r>
            <a:r>
              <a:rPr lang="en-US" dirty="0" err="1" smtClean="0"/>
              <a:t>Snapchat</a:t>
            </a:r>
            <a:r>
              <a:rPr lang="en-US" dirty="0" smtClean="0"/>
              <a:t/>
            </a:r>
            <a:br>
              <a:rPr lang="en-US" dirty="0" smtClean="0"/>
            </a:br>
            <a:endParaRPr lang="en-US" dirty="0" smtClean="0"/>
          </a:p>
          <a:p>
            <a:r>
              <a:rPr lang="en-US" dirty="0" smtClean="0"/>
              <a:t>Inappropriate Online Relationships</a:t>
            </a:r>
            <a:br>
              <a:rPr lang="en-US" dirty="0" smtClean="0"/>
            </a:br>
            <a:endParaRPr lang="en-US" dirty="0" smtClean="0"/>
          </a:p>
          <a:p>
            <a:r>
              <a:rPr lang="en-US" dirty="0" smtClean="0"/>
              <a:t>Flirting</a:t>
            </a:r>
            <a:br>
              <a:rPr lang="en-US" dirty="0" smtClean="0"/>
            </a:br>
            <a:endParaRPr lang="en-US" dirty="0" smtClean="0"/>
          </a:p>
          <a:p>
            <a:r>
              <a:rPr lang="en-US" dirty="0" smtClean="0"/>
              <a:t>Seduction Games / In-Game Erotica</a:t>
            </a:r>
          </a:p>
          <a:p>
            <a:endParaRPr lang="en-US" dirty="0"/>
          </a:p>
        </p:txBody>
      </p:sp>
      <p:pic>
        <p:nvPicPr>
          <p:cNvPr id="7170" name="Picture 2" descr="C:\Users\Cybermissions\AppData\Local\Microsoft\Windows\Temporary Internet Files\Content.IE5\FW2LS8YK\MP900442480[1].jpg"/>
          <p:cNvPicPr>
            <a:picLocks noChangeAspect="1" noChangeArrowheads="1"/>
          </p:cNvPicPr>
          <p:nvPr/>
        </p:nvPicPr>
        <p:blipFill>
          <a:blip r:embed="rId3" cstate="print"/>
          <a:srcRect/>
          <a:stretch>
            <a:fillRect/>
          </a:stretch>
        </p:blipFill>
        <p:spPr bwMode="auto">
          <a:xfrm>
            <a:off x="6019800" y="1600200"/>
            <a:ext cx="1715375" cy="15240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1052</TotalTime>
  <Words>559</Words>
  <Application>Microsoft Office PowerPoint</Application>
  <PresentationFormat>On-screen Show (4:3)</PresentationFormat>
  <Paragraphs>138</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Technology and Temptation</vt:lpstr>
      <vt:lpstr>The Ocean Of Technology….</vt:lpstr>
      <vt:lpstr>Being In The Light</vt:lpstr>
      <vt:lpstr>Temptation</vt:lpstr>
      <vt:lpstr>Two Meanings</vt:lpstr>
      <vt:lpstr>Social Sins</vt:lpstr>
      <vt:lpstr>Sins Of The Mind and Spirit</vt:lpstr>
      <vt:lpstr>Going Crazy</vt:lpstr>
      <vt:lpstr>Sexual Sins</vt:lpstr>
      <vt:lpstr>Mammon and Marketing</vt:lpstr>
      <vt:lpstr>Thou Shalt Not Steal</vt:lpstr>
      <vt:lpstr>Spiritual Solutions</vt:lpstr>
      <vt:lpstr>Real World Rewards</vt:lpstr>
      <vt:lpstr>Wisdom Solutions</vt:lpstr>
      <vt:lpstr>Practical Solutions</vt:lpstr>
      <vt:lpstr>Blocking Software</vt:lpstr>
      <vt:lpstr>Decisive Solutions</vt:lpstr>
      <vt:lpstr>About Cybermissions</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and Temptation</dc:title>
  <dc:creator>John Edmiston</dc:creator>
  <cp:lastModifiedBy>Cybermissions</cp:lastModifiedBy>
  <cp:revision>33</cp:revision>
  <dcterms:created xsi:type="dcterms:W3CDTF">2014-02-10T19:25:28Z</dcterms:created>
  <dcterms:modified xsi:type="dcterms:W3CDTF">2014-02-20T00:05:20Z</dcterms:modified>
</cp:coreProperties>
</file>